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66" r:id="rId3"/>
    <p:sldId id="305" r:id="rId4"/>
    <p:sldId id="296" r:id="rId5"/>
    <p:sldId id="298" r:id="rId6"/>
    <p:sldId id="300" r:id="rId7"/>
    <p:sldId id="293" r:id="rId8"/>
    <p:sldId id="301" r:id="rId9"/>
    <p:sldId id="303" r:id="rId10"/>
    <p:sldId id="294" r:id="rId11"/>
    <p:sldId id="302" r:id="rId12"/>
    <p:sldId id="292" r:id="rId13"/>
    <p:sldId id="290" r:id="rId14"/>
    <p:sldId id="263" r:id="rId15"/>
    <p:sldId id="287" r:id="rId16"/>
    <p:sldId id="260" r:id="rId17"/>
    <p:sldId id="289" r:id="rId18"/>
    <p:sldId id="268" r:id="rId19"/>
    <p:sldId id="257" r:id="rId20"/>
    <p:sldId id="279" r:id="rId21"/>
    <p:sldId id="304" r:id="rId22"/>
    <p:sldId id="297" r:id="rId23"/>
    <p:sldId id="283" r:id="rId24"/>
    <p:sldId id="282" r:id="rId25"/>
    <p:sldId id="306" r:id="rId26"/>
    <p:sldId id="265" r:id="rId27"/>
    <p:sldId id="288" r:id="rId28"/>
    <p:sldId id="284" r:id="rId29"/>
    <p:sldId id="270" r:id="rId30"/>
    <p:sldId id="275" r:id="rId31"/>
    <p:sldId id="273" r:id="rId32"/>
    <p:sldId id="271" r:id="rId33"/>
    <p:sldId id="272" r:id="rId34"/>
    <p:sldId id="280" r:id="rId35"/>
    <p:sldId id="295" r:id="rId36"/>
    <p:sldId id="274" r:id="rId37"/>
    <p:sldId id="285" r:id="rId38"/>
    <p:sldId id="277" r:id="rId3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33"/>
    <a:srgbClr val="CCFF33"/>
    <a:srgbClr val="FF6600"/>
    <a:srgbClr val="FF9900"/>
    <a:srgbClr val="00FF00"/>
    <a:srgbClr val="84E739"/>
    <a:srgbClr val="C628AF"/>
    <a:srgbClr val="AD2399"/>
    <a:srgbClr val="EC4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'[Grafiken Pastoralverbünde.xlsx]Katholikenzahlen'!$B$1</c:f>
              <c:strCache>
                <c:ptCount val="1"/>
                <c:pt idx="0">
                  <c:v>Bünder Land</c:v>
                </c:pt>
              </c:strCache>
            </c:strRef>
          </c:tx>
          <c:spPr>
            <a:ln w="34925" cap="rnd">
              <a:solidFill>
                <a:srgbClr val="00FF00"/>
              </a:solidFill>
              <a:round/>
            </a:ln>
            <a:effectLst>
              <a:outerShdw blurRad="57150" dist="19050" dir="5400000" algn="ctr" rotWithShape="0">
                <a:srgbClr val="000000">
                  <a:alpha val="63000"/>
                </a:srgbClr>
              </a:outerShdw>
            </a:effectLst>
          </c:spPr>
          <c:marker>
            <c:symbol val="none"/>
          </c:marker>
          <c:cat>
            <c:numRef>
              <c:f>'[Grafiken Pastoralverbünde.xlsx]Katholikenzahlen'!$A$2:$A$23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'[Grafiken Pastoralverbünde.xlsx]Katholikenzahlen'!$B$2:$B$23</c:f>
              <c:numCache>
                <c:formatCode>#,##0</c:formatCode>
                <c:ptCount val="22"/>
                <c:pt idx="0">
                  <c:v>7039</c:v>
                </c:pt>
                <c:pt idx="1">
                  <c:v>7101</c:v>
                </c:pt>
                <c:pt idx="2">
                  <c:v>7069</c:v>
                </c:pt>
                <c:pt idx="3">
                  <c:v>7074</c:v>
                </c:pt>
                <c:pt idx="4">
                  <c:v>7135</c:v>
                </c:pt>
                <c:pt idx="5">
                  <c:v>7239</c:v>
                </c:pt>
                <c:pt idx="6">
                  <c:v>7304</c:v>
                </c:pt>
                <c:pt idx="7">
                  <c:v>7398</c:v>
                </c:pt>
                <c:pt idx="8">
                  <c:v>7455</c:v>
                </c:pt>
                <c:pt idx="9">
                  <c:v>7423</c:v>
                </c:pt>
                <c:pt idx="10">
                  <c:v>7494</c:v>
                </c:pt>
                <c:pt idx="11">
                  <c:v>7491</c:v>
                </c:pt>
                <c:pt idx="12">
                  <c:v>7352</c:v>
                </c:pt>
                <c:pt idx="13">
                  <c:v>7359</c:v>
                </c:pt>
                <c:pt idx="14">
                  <c:v>7291</c:v>
                </c:pt>
                <c:pt idx="15">
                  <c:v>7326</c:v>
                </c:pt>
                <c:pt idx="16">
                  <c:v>7266</c:v>
                </c:pt>
                <c:pt idx="17">
                  <c:v>7284</c:v>
                </c:pt>
                <c:pt idx="18">
                  <c:v>7237</c:v>
                </c:pt>
                <c:pt idx="19">
                  <c:v>7172</c:v>
                </c:pt>
                <c:pt idx="20">
                  <c:v>7075</c:v>
                </c:pt>
                <c:pt idx="21">
                  <c:v>7065</c:v>
                </c:pt>
              </c:numCache>
            </c:numRef>
          </c:val>
          <c:smooth val="0"/>
        </c:ser>
        <c:ser>
          <c:idx val="1"/>
          <c:order val="1"/>
          <c:tx>
            <c:strRef>
              <c:f>'[Grafiken Pastoralverbünde.xlsx]Katholikenzahlen'!$C$1</c:f>
              <c:strCache>
                <c:ptCount val="1"/>
                <c:pt idx="0">
                  <c:v>Herford</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cat>
            <c:numRef>
              <c:f>'[Grafiken Pastoralverbünde.xlsx]Katholikenzahlen'!$A$2:$A$23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'[Grafiken Pastoralverbünde.xlsx]Katholikenzahlen'!$C$2:$C$23</c:f>
              <c:numCache>
                <c:formatCode>#,##0</c:formatCode>
                <c:ptCount val="22"/>
                <c:pt idx="0">
                  <c:v>11133</c:v>
                </c:pt>
                <c:pt idx="1">
                  <c:v>10925</c:v>
                </c:pt>
                <c:pt idx="2">
                  <c:v>10447</c:v>
                </c:pt>
                <c:pt idx="3">
                  <c:v>10383</c:v>
                </c:pt>
                <c:pt idx="4">
                  <c:v>10242</c:v>
                </c:pt>
                <c:pt idx="5">
                  <c:v>10292</c:v>
                </c:pt>
                <c:pt idx="6">
                  <c:v>10275</c:v>
                </c:pt>
                <c:pt idx="7">
                  <c:v>10247</c:v>
                </c:pt>
                <c:pt idx="8">
                  <c:v>10333</c:v>
                </c:pt>
                <c:pt idx="9">
                  <c:v>10286</c:v>
                </c:pt>
                <c:pt idx="10">
                  <c:v>10309</c:v>
                </c:pt>
                <c:pt idx="11">
                  <c:v>10272</c:v>
                </c:pt>
                <c:pt idx="12">
                  <c:v>10138</c:v>
                </c:pt>
                <c:pt idx="13">
                  <c:v>10132</c:v>
                </c:pt>
                <c:pt idx="14">
                  <c:v>10052</c:v>
                </c:pt>
                <c:pt idx="15">
                  <c:v>9937</c:v>
                </c:pt>
                <c:pt idx="16">
                  <c:v>9767</c:v>
                </c:pt>
                <c:pt idx="17">
                  <c:v>9634</c:v>
                </c:pt>
                <c:pt idx="18">
                  <c:v>9665</c:v>
                </c:pt>
                <c:pt idx="19">
                  <c:v>9659</c:v>
                </c:pt>
                <c:pt idx="20">
                  <c:v>9587</c:v>
                </c:pt>
                <c:pt idx="21">
                  <c:v>9648</c:v>
                </c:pt>
              </c:numCache>
            </c:numRef>
          </c:val>
          <c:smooth val="0"/>
        </c:ser>
        <c:ser>
          <c:idx val="2"/>
          <c:order val="2"/>
          <c:tx>
            <c:strRef>
              <c:f>'[Grafiken Pastoralverbünde.xlsx]Katholikenzahlen'!$D$1</c:f>
              <c:strCache>
                <c:ptCount val="1"/>
                <c:pt idx="0">
                  <c:v>Widukindsland</c:v>
                </c:pt>
              </c:strCache>
            </c:strRef>
          </c:tx>
          <c:spPr>
            <a:ln w="34925" cap="rnd">
              <a:solidFill>
                <a:srgbClr val="FF00FF"/>
              </a:solidFill>
              <a:round/>
            </a:ln>
            <a:effectLst>
              <a:outerShdw blurRad="57150" dist="19050" dir="5400000" algn="ctr" rotWithShape="0">
                <a:srgbClr val="000000">
                  <a:alpha val="63000"/>
                </a:srgbClr>
              </a:outerShdw>
            </a:effectLst>
          </c:spPr>
          <c:marker>
            <c:symbol val="none"/>
          </c:marker>
          <c:cat>
            <c:numRef>
              <c:f>'[Grafiken Pastoralverbünde.xlsx]Katholikenzahlen'!$A$2:$A$23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'[Grafiken Pastoralverbünde.xlsx]Katholikenzahlen'!$D$2:$D$23</c:f>
              <c:numCache>
                <c:formatCode>#,##0</c:formatCode>
                <c:ptCount val="22"/>
                <c:pt idx="0">
                  <c:v>5951</c:v>
                </c:pt>
                <c:pt idx="1">
                  <c:v>5865</c:v>
                </c:pt>
                <c:pt idx="2">
                  <c:v>5857</c:v>
                </c:pt>
                <c:pt idx="3">
                  <c:v>5924</c:v>
                </c:pt>
                <c:pt idx="4">
                  <c:v>6018</c:v>
                </c:pt>
                <c:pt idx="5">
                  <c:v>6025</c:v>
                </c:pt>
                <c:pt idx="6">
                  <c:v>6102</c:v>
                </c:pt>
                <c:pt idx="7">
                  <c:v>6215</c:v>
                </c:pt>
                <c:pt idx="8">
                  <c:v>6217</c:v>
                </c:pt>
                <c:pt idx="9">
                  <c:v>6174</c:v>
                </c:pt>
                <c:pt idx="10">
                  <c:v>6149</c:v>
                </c:pt>
                <c:pt idx="11">
                  <c:v>6116</c:v>
                </c:pt>
                <c:pt idx="12">
                  <c:v>5945</c:v>
                </c:pt>
                <c:pt idx="13">
                  <c:v>6084</c:v>
                </c:pt>
                <c:pt idx="14">
                  <c:v>6083</c:v>
                </c:pt>
                <c:pt idx="15">
                  <c:v>6073</c:v>
                </c:pt>
                <c:pt idx="16">
                  <c:v>6014</c:v>
                </c:pt>
                <c:pt idx="17">
                  <c:v>6002</c:v>
                </c:pt>
                <c:pt idx="18">
                  <c:v>5972</c:v>
                </c:pt>
                <c:pt idx="19">
                  <c:v>5967</c:v>
                </c:pt>
                <c:pt idx="20">
                  <c:v>6008</c:v>
                </c:pt>
                <c:pt idx="21">
                  <c:v>5983</c:v>
                </c:pt>
              </c:numCache>
            </c:numRef>
          </c:val>
          <c:smooth val="0"/>
        </c:ser>
        <c:dLbls>
          <c:showLegendKey val="0"/>
          <c:showVal val="0"/>
          <c:showCatName val="0"/>
          <c:showSerName val="0"/>
          <c:showPercent val="0"/>
          <c:showBubbleSize val="0"/>
        </c:dLbls>
        <c:smooth val="0"/>
        <c:axId val="90766384"/>
        <c:axId val="245364688"/>
      </c:lineChart>
      <c:catAx>
        <c:axId val="907663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crossAx val="245364688"/>
        <c:crosses val="autoZero"/>
        <c:auto val="1"/>
        <c:lblAlgn val="ctr"/>
        <c:lblOffset val="100"/>
        <c:noMultiLvlLbl val="0"/>
      </c:catAx>
      <c:valAx>
        <c:axId val="24536468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crossAx val="90766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de-DE"/>
              <a:t>Alle Verbünde zusammen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de-DE"/>
        </a:p>
      </c:txPr>
    </c:title>
    <c:autoTitleDeleted val="0"/>
    <c:plotArea>
      <c:layout/>
      <c:lineChart>
        <c:grouping val="standard"/>
        <c:varyColors val="0"/>
        <c:ser>
          <c:idx val="1"/>
          <c:order val="1"/>
          <c:tx>
            <c:strRef>
              <c:f>'[Grafiken Pastoralverbünde.xlsx]Taufe, Bestattungen+Austritte'!$B$1</c:f>
              <c:strCache>
                <c:ptCount val="1"/>
                <c:pt idx="0">
                  <c:v>Taufen</c:v>
                </c:pt>
              </c:strCache>
            </c:strRef>
          </c:tx>
          <c:spPr>
            <a:ln w="34925" cap="rnd">
              <a:solidFill>
                <a:srgbClr val="00FF00"/>
              </a:solidFill>
              <a:round/>
            </a:ln>
            <a:effectLst>
              <a:outerShdw blurRad="57150" dist="19050" dir="5400000" algn="ctr" rotWithShape="0">
                <a:srgbClr val="000000">
                  <a:alpha val="63000"/>
                </a:srgbClr>
              </a:outerShdw>
            </a:effectLst>
          </c:spPr>
          <c:marker>
            <c:symbol val="none"/>
          </c:marker>
          <c:cat>
            <c:numRef>
              <c:f>'[Grafiken Pastoralverbünde.xlsx]Taufe, Bestattungen+Austritte'!$A$2:$A$23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'[Grafiken Pastoralverbünde.xlsx]Taufe, Bestattungen+Austritte'!$B$2:$B$23</c:f>
              <c:numCache>
                <c:formatCode>General</c:formatCode>
                <c:ptCount val="22"/>
                <c:pt idx="0">
                  <c:v>205</c:v>
                </c:pt>
                <c:pt idx="1">
                  <c:v>181</c:v>
                </c:pt>
                <c:pt idx="2">
                  <c:v>182</c:v>
                </c:pt>
                <c:pt idx="3">
                  <c:v>211</c:v>
                </c:pt>
                <c:pt idx="4">
                  <c:v>187</c:v>
                </c:pt>
                <c:pt idx="5">
                  <c:v>180</c:v>
                </c:pt>
                <c:pt idx="6">
                  <c:v>190</c:v>
                </c:pt>
                <c:pt idx="7">
                  <c:v>156</c:v>
                </c:pt>
                <c:pt idx="8">
                  <c:v>190</c:v>
                </c:pt>
                <c:pt idx="9">
                  <c:v>171</c:v>
                </c:pt>
                <c:pt idx="10">
                  <c:v>168</c:v>
                </c:pt>
                <c:pt idx="11">
                  <c:v>172</c:v>
                </c:pt>
                <c:pt idx="12">
                  <c:v>167</c:v>
                </c:pt>
                <c:pt idx="13">
                  <c:v>143</c:v>
                </c:pt>
                <c:pt idx="14">
                  <c:v>181</c:v>
                </c:pt>
                <c:pt idx="15">
                  <c:v>149</c:v>
                </c:pt>
                <c:pt idx="16">
                  <c:v>129</c:v>
                </c:pt>
                <c:pt idx="17">
                  <c:v>137</c:v>
                </c:pt>
                <c:pt idx="18">
                  <c:v>124</c:v>
                </c:pt>
                <c:pt idx="19">
                  <c:v>126</c:v>
                </c:pt>
                <c:pt idx="20">
                  <c:v>99</c:v>
                </c:pt>
                <c:pt idx="21">
                  <c:v>141</c:v>
                </c:pt>
              </c:numCache>
            </c:numRef>
          </c:val>
          <c:smooth val="0"/>
        </c:ser>
        <c:ser>
          <c:idx val="2"/>
          <c:order val="2"/>
          <c:tx>
            <c:strRef>
              <c:f>'[Grafiken Pastoralverbünde.xlsx]Taufe, Bestattungen+Austritte'!$C$1</c:f>
              <c:strCache>
                <c:ptCount val="1"/>
                <c:pt idx="0">
                  <c:v>Bestattungen + Austritte</c:v>
                </c:pt>
              </c:strCache>
            </c:strRef>
          </c:tx>
          <c:spPr>
            <a:ln w="34925" cap="rnd">
              <a:solidFill>
                <a:srgbClr val="FF00FF"/>
              </a:solidFill>
              <a:round/>
            </a:ln>
            <a:effectLst>
              <a:outerShdw blurRad="57150" dist="19050" dir="5400000" algn="ctr" rotWithShape="0">
                <a:srgbClr val="000000">
                  <a:alpha val="63000"/>
                </a:srgbClr>
              </a:outerShdw>
            </a:effectLst>
          </c:spPr>
          <c:marker>
            <c:symbol val="none"/>
          </c:marker>
          <c:cat>
            <c:numRef>
              <c:f>'[Grafiken Pastoralverbünde.xlsx]Taufe, Bestattungen+Austritte'!$A$2:$A$23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'[Grafiken Pastoralverbünde.xlsx]Taufe, Bestattungen+Austritte'!$C$2:$C$23</c:f>
              <c:numCache>
                <c:formatCode>General</c:formatCode>
                <c:ptCount val="22"/>
                <c:pt idx="0">
                  <c:v>383</c:v>
                </c:pt>
                <c:pt idx="1">
                  <c:v>459</c:v>
                </c:pt>
                <c:pt idx="2">
                  <c:v>366</c:v>
                </c:pt>
                <c:pt idx="3">
                  <c:v>334</c:v>
                </c:pt>
                <c:pt idx="4">
                  <c:v>364</c:v>
                </c:pt>
                <c:pt idx="5">
                  <c:v>363</c:v>
                </c:pt>
                <c:pt idx="6">
                  <c:v>379</c:v>
                </c:pt>
                <c:pt idx="7">
                  <c:v>386</c:v>
                </c:pt>
                <c:pt idx="8">
                  <c:v>354</c:v>
                </c:pt>
                <c:pt idx="9">
                  <c:v>338</c:v>
                </c:pt>
                <c:pt idx="10">
                  <c:v>324</c:v>
                </c:pt>
                <c:pt idx="11">
                  <c:v>276</c:v>
                </c:pt>
                <c:pt idx="12">
                  <c:v>302</c:v>
                </c:pt>
                <c:pt idx="13">
                  <c:v>263</c:v>
                </c:pt>
                <c:pt idx="14">
                  <c:v>310</c:v>
                </c:pt>
                <c:pt idx="15">
                  <c:v>284</c:v>
                </c:pt>
                <c:pt idx="16">
                  <c:v>376</c:v>
                </c:pt>
                <c:pt idx="17">
                  <c:v>326</c:v>
                </c:pt>
                <c:pt idx="18">
                  <c:v>280</c:v>
                </c:pt>
                <c:pt idx="19">
                  <c:v>352</c:v>
                </c:pt>
                <c:pt idx="20">
                  <c:v>362</c:v>
                </c:pt>
                <c:pt idx="21">
                  <c:v>325</c:v>
                </c:pt>
              </c:numCache>
            </c:numRef>
          </c:val>
          <c:smooth val="0"/>
        </c:ser>
        <c:dLbls>
          <c:showLegendKey val="0"/>
          <c:showVal val="0"/>
          <c:showCatName val="0"/>
          <c:showSerName val="0"/>
          <c:showPercent val="0"/>
          <c:showBubbleSize val="0"/>
        </c:dLbls>
        <c:smooth val="0"/>
        <c:axId val="245362336"/>
        <c:axId val="157207792"/>
        <c:extLst>
          <c:ext xmlns:c15="http://schemas.microsoft.com/office/drawing/2012/chart" uri="{02D57815-91ED-43cb-92C2-25804820EDAC}">
            <c15:filteredLineSeries>
              <c15:ser>
                <c:idx val="0"/>
                <c:order val="0"/>
                <c:tx>
                  <c:strRef>
                    <c:extLst>
                      <c:ext uri="{02D57815-91ED-43cb-92C2-25804820EDAC}">
                        <c15:formulaRef>
                          <c15:sqref>'[Grafiken Pastoralverbünde.xlsx]Taufe, Bestattungen+Austritte'!$A$1</c15:sqref>
                        </c15:formulaRef>
                      </c:ext>
                    </c:extLst>
                    <c:strCache>
                      <c:ptCount val="1"/>
                      <c:pt idx="0">
                        <c:v>Jahr / Anzahl</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scene3d>
                    <a:sp3d prstMaterial="plastic">
                      <a:bevelT w="25400" h="25400"/>
                    </a:sp3d>
                  </c:spPr>
                </c:marker>
                <c:cat>
                  <c:numRef>
                    <c:extLst>
                      <c:ext uri="{02D57815-91ED-43cb-92C2-25804820EDAC}">
                        <c15:formulaRef>
                          <c15:sqref>'[Grafiken Pastoralverbünde.xlsx]Taufe, Bestattungen+Austritte'!$A$2:$A$23</c15:sqref>
                        </c15:formulaRef>
                      </c:ext>
                    </c:extLst>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extLst>
                      <c:ext uri="{02D57815-91ED-43cb-92C2-25804820EDAC}">
                        <c15:formulaRef>
                          <c15:sqref>'[Grafiken Pastoralverbünde.xlsx]Taufe, Bestattungen+Austritte'!$A$2:$A$23</c15:sqref>
                        </c15:formulaRef>
                      </c:ext>
                    </c:extLst>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val>
                <c:smooth val="0"/>
              </c15:ser>
            </c15:filteredLineSeries>
          </c:ext>
        </c:extLst>
      </c:lineChart>
      <c:catAx>
        <c:axId val="24536233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crossAx val="157207792"/>
        <c:crosses val="autoZero"/>
        <c:auto val="1"/>
        <c:lblAlgn val="ctr"/>
        <c:lblOffset val="100"/>
        <c:noMultiLvlLbl val="0"/>
      </c:catAx>
      <c:valAx>
        <c:axId val="1572077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crossAx val="245362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de-D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32355335998944E-2"/>
          <c:y val="4.3926883026861999E-2"/>
          <c:w val="0.81098505078169592"/>
          <c:h val="0.60477955092408697"/>
        </c:manualLayout>
      </c:layout>
      <c:barChart>
        <c:barDir val="col"/>
        <c:grouping val="stacked"/>
        <c:varyColors val="0"/>
        <c:ser>
          <c:idx val="0"/>
          <c:order val="0"/>
          <c:tx>
            <c:strRef>
              <c:f>Tabelle1!$B$1</c:f>
              <c:strCache>
                <c:ptCount val="1"/>
                <c:pt idx="0">
                  <c:v>Pastorale Orte</c:v>
                </c:pt>
              </c:strCache>
            </c:strRef>
          </c:tx>
          <c:spPr>
            <a:solidFill>
              <a:srgbClr val="00B0F0"/>
            </a:solidFill>
          </c:spPr>
          <c:invertIfNegative val="0"/>
          <c:cat>
            <c:strRef>
              <c:f>Tabelle1!$A$2:$A$15</c:f>
              <c:strCache>
                <c:ptCount val="14"/>
                <c:pt idx="0">
                  <c:v>2017</c:v>
                </c:pt>
                <c:pt idx="1">
                  <c:v>2018</c:v>
                </c:pt>
                <c:pt idx="2">
                  <c:v>2019</c:v>
                </c:pt>
                <c:pt idx="3">
                  <c:v> Kuschke, Adolfs 2020</c:v>
                </c:pt>
                <c:pt idx="4">
                  <c:v>2021</c:v>
                </c:pt>
                <c:pt idx="5">
                  <c:v> Szymanski 2022</c:v>
                </c:pt>
                <c:pt idx="6">
                  <c:v>2023</c:v>
                </c:pt>
                <c:pt idx="7">
                  <c:v> Schirk 2024</c:v>
                </c:pt>
                <c:pt idx="8">
                  <c:v>2025</c:v>
                </c:pt>
                <c:pt idx="9">
                  <c:v> Palmer 2026</c:v>
                </c:pt>
                <c:pt idx="10">
                  <c:v>2027</c:v>
                </c:pt>
                <c:pt idx="11">
                  <c:v>2028</c:v>
                </c:pt>
                <c:pt idx="12">
                  <c:v>Sudkamp, Diethelm 2029</c:v>
                </c:pt>
                <c:pt idx="13">
                  <c:v>Martinschledde 2030</c:v>
                </c:pt>
              </c:strCache>
            </c:strRef>
          </c:cat>
          <c:val>
            <c:numRef>
              <c:f>Tabelle1!$B$2:$B$15</c:f>
              <c:numCache>
                <c:formatCode>General</c:formatCode>
                <c:ptCount val="14"/>
                <c:pt idx="0">
                  <c:v>2.2999999999999998</c:v>
                </c:pt>
                <c:pt idx="1">
                  <c:v>2.2999999999999998</c:v>
                </c:pt>
                <c:pt idx="2">
                  <c:v>2.2999999999999998</c:v>
                </c:pt>
                <c:pt idx="3">
                  <c:v>2.2999999999999998</c:v>
                </c:pt>
                <c:pt idx="4">
                  <c:v>2.2999999999999998</c:v>
                </c:pt>
                <c:pt idx="5">
                  <c:v>2.2999999999999998</c:v>
                </c:pt>
                <c:pt idx="6">
                  <c:v>2.2999999999999998</c:v>
                </c:pt>
                <c:pt idx="7">
                  <c:v>2.5</c:v>
                </c:pt>
                <c:pt idx="8">
                  <c:v>2.5</c:v>
                </c:pt>
                <c:pt idx="9">
                  <c:v>2.5</c:v>
                </c:pt>
                <c:pt idx="10">
                  <c:v>2.5</c:v>
                </c:pt>
                <c:pt idx="11">
                  <c:v>2.5</c:v>
                </c:pt>
                <c:pt idx="12">
                  <c:v>2.5</c:v>
                </c:pt>
                <c:pt idx="13">
                  <c:v>2</c:v>
                </c:pt>
              </c:numCache>
            </c:numRef>
          </c:val>
        </c:ser>
        <c:ser>
          <c:idx val="1"/>
          <c:order val="1"/>
          <c:tx>
            <c:strRef>
              <c:f>Tabelle1!$C$1</c:f>
              <c:strCache>
                <c:ptCount val="1"/>
                <c:pt idx="0">
                  <c:v>Priester</c:v>
                </c:pt>
              </c:strCache>
            </c:strRef>
          </c:tx>
          <c:spPr>
            <a:solidFill>
              <a:srgbClr val="FF0000"/>
            </a:solidFill>
          </c:spPr>
          <c:invertIfNegative val="0"/>
          <c:cat>
            <c:strRef>
              <c:f>Tabelle1!$A$2:$A$15</c:f>
              <c:strCache>
                <c:ptCount val="14"/>
                <c:pt idx="0">
                  <c:v>2017</c:v>
                </c:pt>
                <c:pt idx="1">
                  <c:v>2018</c:v>
                </c:pt>
                <c:pt idx="2">
                  <c:v>2019</c:v>
                </c:pt>
                <c:pt idx="3">
                  <c:v> Kuschke, Adolfs 2020</c:v>
                </c:pt>
                <c:pt idx="4">
                  <c:v>2021</c:v>
                </c:pt>
                <c:pt idx="5">
                  <c:v> Szymanski 2022</c:v>
                </c:pt>
                <c:pt idx="6">
                  <c:v>2023</c:v>
                </c:pt>
                <c:pt idx="7">
                  <c:v> Schirk 2024</c:v>
                </c:pt>
                <c:pt idx="8">
                  <c:v>2025</c:v>
                </c:pt>
                <c:pt idx="9">
                  <c:v> Palmer 2026</c:v>
                </c:pt>
                <c:pt idx="10">
                  <c:v>2027</c:v>
                </c:pt>
                <c:pt idx="11">
                  <c:v>2028</c:v>
                </c:pt>
                <c:pt idx="12">
                  <c:v>Sudkamp, Diethelm 2029</c:v>
                </c:pt>
                <c:pt idx="13">
                  <c:v>Martinschledde 2030</c:v>
                </c:pt>
              </c:strCache>
            </c:strRef>
          </c:cat>
          <c:val>
            <c:numRef>
              <c:f>Tabelle1!$C$2:$C$15</c:f>
              <c:numCache>
                <c:formatCode>General</c:formatCode>
                <c:ptCount val="14"/>
                <c:pt idx="0">
                  <c:v>4.25</c:v>
                </c:pt>
                <c:pt idx="1">
                  <c:v>3.25</c:v>
                </c:pt>
                <c:pt idx="2">
                  <c:v>3.25</c:v>
                </c:pt>
                <c:pt idx="3">
                  <c:v>3.25</c:v>
                </c:pt>
                <c:pt idx="4">
                  <c:v>3.25</c:v>
                </c:pt>
                <c:pt idx="5">
                  <c:v>2.5</c:v>
                </c:pt>
                <c:pt idx="6">
                  <c:v>2.5</c:v>
                </c:pt>
                <c:pt idx="7">
                  <c:v>2.5</c:v>
                </c:pt>
                <c:pt idx="8">
                  <c:v>2.5</c:v>
                </c:pt>
                <c:pt idx="9">
                  <c:v>2.5</c:v>
                </c:pt>
                <c:pt idx="10">
                  <c:v>2</c:v>
                </c:pt>
                <c:pt idx="11">
                  <c:v>2</c:v>
                </c:pt>
                <c:pt idx="12">
                  <c:v>1</c:v>
                </c:pt>
                <c:pt idx="13">
                  <c:v>1</c:v>
                </c:pt>
              </c:numCache>
            </c:numRef>
          </c:val>
        </c:ser>
        <c:ser>
          <c:idx val="2"/>
          <c:order val="2"/>
          <c:tx>
            <c:strRef>
              <c:f>Tabelle1!$D$1</c:f>
              <c:strCache>
                <c:ptCount val="1"/>
                <c:pt idx="0">
                  <c:v>Gem.-Ref.</c:v>
                </c:pt>
              </c:strCache>
            </c:strRef>
          </c:tx>
          <c:spPr>
            <a:solidFill>
              <a:srgbClr val="00FF00"/>
            </a:solidFill>
          </c:spPr>
          <c:invertIfNegative val="0"/>
          <c:cat>
            <c:strRef>
              <c:f>Tabelle1!$A$2:$A$15</c:f>
              <c:strCache>
                <c:ptCount val="14"/>
                <c:pt idx="0">
                  <c:v>2017</c:v>
                </c:pt>
                <c:pt idx="1">
                  <c:v>2018</c:v>
                </c:pt>
                <c:pt idx="2">
                  <c:v>2019</c:v>
                </c:pt>
                <c:pt idx="3">
                  <c:v> Kuschke, Adolfs 2020</c:v>
                </c:pt>
                <c:pt idx="4">
                  <c:v>2021</c:v>
                </c:pt>
                <c:pt idx="5">
                  <c:v> Szymanski 2022</c:v>
                </c:pt>
                <c:pt idx="6">
                  <c:v>2023</c:v>
                </c:pt>
                <c:pt idx="7">
                  <c:v> Schirk 2024</c:v>
                </c:pt>
                <c:pt idx="8">
                  <c:v>2025</c:v>
                </c:pt>
                <c:pt idx="9">
                  <c:v> Palmer 2026</c:v>
                </c:pt>
                <c:pt idx="10">
                  <c:v>2027</c:v>
                </c:pt>
                <c:pt idx="11">
                  <c:v>2028</c:v>
                </c:pt>
                <c:pt idx="12">
                  <c:v>Sudkamp, Diethelm 2029</c:v>
                </c:pt>
                <c:pt idx="13">
                  <c:v>Martinschledde 2030</c:v>
                </c:pt>
              </c:strCache>
            </c:strRef>
          </c:cat>
          <c:val>
            <c:numRef>
              <c:f>Tabelle1!$D$2:$D$15</c:f>
              <c:numCache>
                <c:formatCode>General</c:formatCode>
                <c:ptCount val="14"/>
                <c:pt idx="0">
                  <c:v>3.7</c:v>
                </c:pt>
                <c:pt idx="1">
                  <c:v>3.7</c:v>
                </c:pt>
                <c:pt idx="2">
                  <c:v>3.7</c:v>
                </c:pt>
                <c:pt idx="3">
                  <c:v>2.7</c:v>
                </c:pt>
                <c:pt idx="4">
                  <c:v>2.7</c:v>
                </c:pt>
                <c:pt idx="5">
                  <c:v>2.7</c:v>
                </c:pt>
                <c:pt idx="6">
                  <c:v>2.7</c:v>
                </c:pt>
                <c:pt idx="7">
                  <c:v>2.5</c:v>
                </c:pt>
                <c:pt idx="8">
                  <c:v>2.5</c:v>
                </c:pt>
                <c:pt idx="9">
                  <c:v>1.5</c:v>
                </c:pt>
                <c:pt idx="10">
                  <c:v>1.5</c:v>
                </c:pt>
                <c:pt idx="11">
                  <c:v>1</c:v>
                </c:pt>
                <c:pt idx="12">
                  <c:v>1</c:v>
                </c:pt>
                <c:pt idx="13">
                  <c:v>1</c:v>
                </c:pt>
              </c:numCache>
            </c:numRef>
          </c:val>
        </c:ser>
        <c:dLbls>
          <c:showLegendKey val="0"/>
          <c:showVal val="0"/>
          <c:showCatName val="0"/>
          <c:showSerName val="0"/>
          <c:showPercent val="0"/>
          <c:showBubbleSize val="0"/>
        </c:dLbls>
        <c:gapWidth val="150"/>
        <c:overlap val="100"/>
        <c:axId val="155099264"/>
        <c:axId val="127432792"/>
      </c:barChart>
      <c:catAx>
        <c:axId val="155099264"/>
        <c:scaling>
          <c:orientation val="minMax"/>
        </c:scaling>
        <c:delete val="0"/>
        <c:axPos val="b"/>
        <c:numFmt formatCode="General" sourceLinked="1"/>
        <c:majorTickMark val="out"/>
        <c:minorTickMark val="none"/>
        <c:tickLblPos val="nextTo"/>
        <c:crossAx val="127432792"/>
        <c:crosses val="autoZero"/>
        <c:auto val="1"/>
        <c:lblAlgn val="ctr"/>
        <c:lblOffset val="100"/>
        <c:noMultiLvlLbl val="0"/>
      </c:catAx>
      <c:valAx>
        <c:axId val="127432792"/>
        <c:scaling>
          <c:orientation val="minMax"/>
        </c:scaling>
        <c:delete val="0"/>
        <c:axPos val="l"/>
        <c:majorGridlines/>
        <c:numFmt formatCode="General" sourceLinked="1"/>
        <c:majorTickMark val="out"/>
        <c:minorTickMark val="none"/>
        <c:tickLblPos val="nextTo"/>
        <c:crossAx val="155099264"/>
        <c:crosses val="autoZero"/>
        <c:crossBetween val="between"/>
      </c:valAx>
      <c:spPr>
        <a:solidFill>
          <a:schemeClr val="accent1">
            <a:lumMod val="50000"/>
          </a:schemeClr>
        </a:solidFill>
      </c:spPr>
    </c:plotArea>
    <c:legend>
      <c:legendPos val="r"/>
      <c:layout/>
      <c:overlay val="0"/>
    </c:legend>
    <c:plotVisOnly val="1"/>
    <c:dispBlanksAs val="gap"/>
    <c:showDLblsOverMax val="0"/>
  </c:chart>
  <c:txPr>
    <a:bodyPr/>
    <a:lstStyle/>
    <a:p>
      <a:pPr>
        <a:defRPr b="1"/>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18407" y="234043"/>
            <a:ext cx="8441872" cy="1023257"/>
          </a:xfrm>
        </p:spPr>
        <p:txBody>
          <a:bodyPr>
            <a:normAutofit/>
          </a:bodyPr>
          <a:lstStyle>
            <a:lvl1pPr>
              <a:defRPr sz="2800" b="1">
                <a:latin typeface="Arial Narrow" panose="020B0606020202030204" pitchFamily="34" charset="0"/>
              </a:defRPr>
            </a:lvl1pPr>
          </a:lstStyle>
          <a:p>
            <a:r>
              <a:rPr lang="de-DE" dirty="0" smtClean="0"/>
              <a:t>Titelmasterformat durch Klicken bearbeiten</a:t>
            </a:r>
            <a:endParaRPr lang="en-US" dirty="0"/>
          </a:p>
        </p:txBody>
      </p:sp>
      <p:sp>
        <p:nvSpPr>
          <p:cNvPr id="3" name="Content Placeholder 2"/>
          <p:cNvSpPr>
            <a:spLocks noGrp="1"/>
          </p:cNvSpPr>
          <p:nvPr>
            <p:ph idx="1"/>
          </p:nvPr>
        </p:nvSpPr>
        <p:spPr>
          <a:xfrm>
            <a:off x="318407" y="1341663"/>
            <a:ext cx="8441872" cy="4732565"/>
          </a:xfrm>
        </p:spPr>
        <p:txBody>
          <a:bodyPr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16" y="6158591"/>
            <a:ext cx="1908177" cy="699409"/>
          </a:xfrm>
          <a:prstGeom prst="rect">
            <a:avLst/>
          </a:prstGeom>
        </p:spPr>
      </p:pic>
    </p:spTree>
    <p:extLst>
      <p:ext uri="{BB962C8B-B14F-4D97-AF65-F5344CB8AC3E}">
        <p14:creationId xmlns:p14="http://schemas.microsoft.com/office/powerpoint/2010/main" val="418629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16" y="6158591"/>
            <a:ext cx="1908177" cy="699409"/>
          </a:xfrm>
          <a:prstGeom prst="rect">
            <a:avLst/>
          </a:prstGeom>
        </p:spPr>
      </p:pic>
    </p:spTree>
    <p:extLst>
      <p:ext uri="{BB962C8B-B14F-4D97-AF65-F5344CB8AC3E}">
        <p14:creationId xmlns:p14="http://schemas.microsoft.com/office/powerpoint/2010/main" val="3006127682"/>
      </p:ext>
    </p:extLst>
  </p:cSld>
  <p:clrMap bg1="dk1" tx1="lt1" bg2="dk2" tx2="lt2" accent1="accent1" accent2="accent2" accent3="accent3" accent4="accent4" accent5="accent5" accent6="accent6" hlink="hlink" folHlink="folHlink"/>
  <p:sldLayoutIdLst>
    <p:sldLayoutId id="2147483913" r:id="rId1"/>
  </p:sldLayoutIdLs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09" y="4937254"/>
            <a:ext cx="6087760" cy="2231361"/>
          </a:xfrm>
          <a:prstGeom prst="rect">
            <a:avLst/>
          </a:prstGeom>
        </p:spPr>
      </p:pic>
      <p:pic>
        <p:nvPicPr>
          <p:cNvPr id="3" name="Inhaltsplatzhalter 2"/>
          <p:cNvPicPr>
            <a:picLocks noGrp="1" noChangeAspect="1"/>
          </p:cNvPicPr>
          <p:nvPr>
            <p:ph idx="1"/>
          </p:nvPr>
        </p:nvPicPr>
        <p:blipFill>
          <a:blip r:embed="rId3"/>
          <a:stretch>
            <a:fillRect/>
          </a:stretch>
        </p:blipFill>
        <p:spPr>
          <a:xfrm>
            <a:off x="1973458" y="255373"/>
            <a:ext cx="5299951" cy="5189836"/>
          </a:xfrm>
          <a:prstGeom prst="rect">
            <a:avLst/>
          </a:prstGeom>
        </p:spPr>
      </p:pic>
    </p:spTree>
    <p:extLst>
      <p:ext uri="{BB962C8B-B14F-4D97-AF65-F5344CB8AC3E}">
        <p14:creationId xmlns:p14="http://schemas.microsoft.com/office/powerpoint/2010/main" val="116757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solidFill>
                  <a:schemeClr val="accent1">
                    <a:lumMod val="50000"/>
                  </a:schemeClr>
                </a:solidFill>
              </a:rPr>
              <a:t>Benachteiligte </a:t>
            </a:r>
            <a:r>
              <a:rPr lang="de-DE" sz="4000" dirty="0" smtClean="0">
                <a:solidFill>
                  <a:schemeClr val="accent1">
                    <a:lumMod val="50000"/>
                  </a:schemeClr>
                </a:solidFill>
              </a:rPr>
              <a:t>(kirchenferne) Milieus</a:t>
            </a:r>
            <a:endParaRPr lang="de-DE" sz="4000" dirty="0"/>
          </a:p>
        </p:txBody>
      </p:sp>
      <p:sp>
        <p:nvSpPr>
          <p:cNvPr id="3" name="Inhaltsplatzhalter 2"/>
          <p:cNvSpPr>
            <a:spLocks noGrp="1"/>
          </p:cNvSpPr>
          <p:nvPr>
            <p:ph idx="1"/>
          </p:nvPr>
        </p:nvSpPr>
        <p:spPr>
          <a:xfrm>
            <a:off x="318407" y="1499285"/>
            <a:ext cx="8441872" cy="4574943"/>
          </a:xfrm>
        </p:spPr>
        <p:txBody>
          <a:bodyPr>
            <a:noAutofit/>
          </a:bodyPr>
          <a:lstStyle/>
          <a:p>
            <a:pPr marL="0" indent="0">
              <a:buNone/>
            </a:pPr>
            <a:endParaRPr lang="de-DE" sz="2400" b="1" dirty="0" smtClean="0">
              <a:solidFill>
                <a:srgbClr val="FF00FF"/>
              </a:solidFill>
              <a:latin typeface="Arial Narrow" panose="020B0606020202030204" pitchFamily="34" charset="0"/>
            </a:endParaRPr>
          </a:p>
          <a:p>
            <a:pPr marL="0" indent="0">
              <a:buNone/>
            </a:pPr>
            <a:r>
              <a:rPr lang="de-DE" sz="2400" b="1" dirty="0" smtClean="0">
                <a:solidFill>
                  <a:srgbClr val="FF00FF"/>
                </a:solidFill>
                <a:latin typeface="Arial Narrow" panose="020B0606020202030204" pitchFamily="34" charset="0"/>
              </a:rPr>
              <a:t>16 </a:t>
            </a:r>
            <a:r>
              <a:rPr lang="de-DE" sz="2400" b="1" dirty="0" smtClean="0">
                <a:solidFill>
                  <a:srgbClr val="FF00FF"/>
                </a:solidFill>
                <a:latin typeface="Arial Narrow" panose="020B0606020202030204" pitchFamily="34" charset="0"/>
              </a:rPr>
              <a:t>% </a:t>
            </a:r>
            <a:r>
              <a:rPr lang="de-DE" sz="2400" b="1" dirty="0">
                <a:solidFill>
                  <a:srgbClr val="FF00FF"/>
                </a:solidFill>
                <a:latin typeface="Arial Narrow" panose="020B0606020202030204" pitchFamily="34" charset="0"/>
              </a:rPr>
              <a:t>Prekäre im Pastoralen Raum:</a:t>
            </a:r>
            <a:r>
              <a:rPr lang="de-DE" sz="2400" b="1" dirty="0">
                <a:solidFill>
                  <a:srgbClr val="C628AF"/>
                </a:solidFill>
                <a:latin typeface="Arial Narrow" panose="020B0606020202030204" pitchFamily="34" charset="0"/>
              </a:rPr>
              <a:t>                                                                                                                                                                                                                                       </a:t>
            </a:r>
            <a:endParaRPr lang="de-DE" sz="2400" b="1" dirty="0" smtClean="0">
              <a:solidFill>
                <a:srgbClr val="C628A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Unterschicht, vergebliches Bemühen um Anschluss an die Mittelschicht,                                                                                         starke Zukunftsängste, frustrierte, resignative Grundhaltung, Rückzug ins Private                                                </a:t>
            </a:r>
          </a:p>
          <a:p>
            <a:pPr marL="0" indent="0">
              <a:buNone/>
            </a:pPr>
            <a:r>
              <a:rPr lang="de-DE" sz="2400" b="1" dirty="0" smtClean="0">
                <a:solidFill>
                  <a:srgbClr val="FFFF00"/>
                </a:solidFill>
                <a:latin typeface="Arial Narrow" panose="020B0606020202030204" pitchFamily="34" charset="0"/>
              </a:rPr>
              <a:t>Schutzengelglaube, Empfänglichkeit für esoterische Angebote, Religionspraxis </a:t>
            </a:r>
            <a:r>
              <a:rPr lang="de-DE" sz="2400" b="1" dirty="0">
                <a:solidFill>
                  <a:srgbClr val="FFFF00"/>
                </a:solidFill>
                <a:latin typeface="Arial Narrow" panose="020B0606020202030204" pitchFamily="34" charset="0"/>
              </a:rPr>
              <a:t>zur Beeinflussung des Schicksals, </a:t>
            </a:r>
            <a:r>
              <a:rPr lang="de-DE" sz="2400" b="1" dirty="0" smtClean="0">
                <a:solidFill>
                  <a:srgbClr val="FFFF00"/>
                </a:solidFill>
                <a:latin typeface="Arial Narrow" panose="020B0606020202030204" pitchFamily="34" charset="0"/>
              </a:rPr>
              <a:t>             Erfahrung, dass das eigene Leben „christlichen“ Wertvorstellungen nicht entspricht, Ablehnung der Sexualmoral,                                                           kaum Kontakt aufgrund sozialer Ängste, </a:t>
            </a:r>
            <a:r>
              <a:rPr lang="de-DE" sz="2400" b="1" dirty="0">
                <a:solidFill>
                  <a:srgbClr val="FFFF00"/>
                </a:solidFill>
                <a:latin typeface="Arial Narrow" panose="020B0606020202030204" pitchFamily="34" charset="0"/>
              </a:rPr>
              <a:t>bei guten Erfahrungen teils „kindliche“ Anhänglichkeit, </a:t>
            </a:r>
            <a:r>
              <a:rPr lang="de-DE" sz="2400" b="1" dirty="0" smtClean="0">
                <a:solidFill>
                  <a:srgbClr val="FFFF00"/>
                </a:solidFill>
                <a:latin typeface="Arial Narrow" panose="020B0606020202030204" pitchFamily="34" charset="0"/>
              </a:rPr>
              <a:t>                                                          pragmatische Inanspruchnahme sozialer Hilfen der Kirchen.  </a:t>
            </a:r>
            <a:endParaRPr lang="de-DE" sz="2400" b="1" dirty="0" smtClean="0">
              <a:solidFill>
                <a:srgbClr val="FFFF00"/>
              </a:solidFill>
              <a:latin typeface="Arial Narrow" panose="020B0606020202030204" pitchFamily="34" charset="0"/>
            </a:endParaRPr>
          </a:p>
          <a:p>
            <a:pPr marL="0" indent="0">
              <a:buNone/>
            </a:pPr>
            <a:r>
              <a:rPr lang="de-DE" sz="800" dirty="0"/>
              <a:t>Delta-Milieumodell | </a:t>
            </a:r>
            <a:r>
              <a:rPr lang="de-DE" sz="800" dirty="0" err="1"/>
              <a:t>Geodaten</a:t>
            </a:r>
            <a:r>
              <a:rPr lang="de-DE" sz="800" dirty="0"/>
              <a:t>, EGV-PB und MDG-Kirchenstudie 2013:</a:t>
            </a:r>
            <a:r>
              <a:rPr lang="de-DE" sz="800" b="1" dirty="0"/>
              <a:t> </a:t>
            </a:r>
            <a:r>
              <a:rPr lang="de-DE" sz="800" dirty="0"/>
              <a:t>Panorama-Zuordnung in die Grundorientierungen der Deltamatrix</a:t>
            </a:r>
          </a:p>
          <a:p>
            <a:pPr marL="0" indent="0">
              <a:buNone/>
            </a:pPr>
            <a:endParaRPr lang="de-DE" sz="800" b="1" dirty="0" smtClean="0">
              <a:solidFill>
                <a:srgbClr val="FFFF00"/>
              </a:solidFill>
              <a:latin typeface="Arial Narrow" panose="020B0606020202030204" pitchFamily="34" charset="0"/>
            </a:endParaRPr>
          </a:p>
          <a:p>
            <a:pPr marL="0" indent="0">
              <a:buNone/>
            </a:pPr>
            <a:r>
              <a:rPr lang="de-DE" sz="2400" b="1" dirty="0" smtClean="0">
                <a:solidFill>
                  <a:srgbClr val="FFFF00"/>
                </a:solidFill>
                <a:latin typeface="Arial Narrow" panose="020B0606020202030204" pitchFamily="34" charset="0"/>
              </a:rPr>
              <a:t>                     </a:t>
            </a:r>
            <a:endParaRPr lang="de-DE"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109268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3600" dirty="0">
                <a:solidFill>
                  <a:schemeClr val="accent1">
                    <a:lumMod val="50000"/>
                  </a:schemeClr>
                </a:solidFill>
              </a:rPr>
              <a:t>Benachteiligte (kirchenferne) Milieus</a:t>
            </a:r>
            <a:endParaRPr lang="de-DE" sz="3600" dirty="0"/>
          </a:p>
        </p:txBody>
      </p:sp>
      <p:sp>
        <p:nvSpPr>
          <p:cNvPr id="3" name="Inhaltsplatzhalter 2"/>
          <p:cNvSpPr>
            <a:spLocks noGrp="1"/>
          </p:cNvSpPr>
          <p:nvPr>
            <p:ph idx="1"/>
          </p:nvPr>
        </p:nvSpPr>
        <p:spPr/>
        <p:txBody>
          <a:bodyPr>
            <a:normAutofit fontScale="92500" lnSpcReduction="10000"/>
          </a:bodyPr>
          <a:lstStyle/>
          <a:p>
            <a:pPr marL="0" indent="0">
              <a:buNone/>
            </a:pPr>
            <a:r>
              <a:rPr lang="de-DE" sz="2700" b="1" dirty="0">
                <a:solidFill>
                  <a:srgbClr val="FF00FF"/>
                </a:solidFill>
                <a:latin typeface="Arial Narrow" panose="020B0606020202030204" pitchFamily="34" charset="0"/>
              </a:rPr>
              <a:t>11,3% </a:t>
            </a:r>
            <a:r>
              <a:rPr lang="de-DE" sz="2700" b="1" dirty="0" smtClean="0">
                <a:solidFill>
                  <a:srgbClr val="FF00FF"/>
                </a:solidFill>
                <a:latin typeface="Arial Narrow" panose="020B0606020202030204" pitchFamily="34" charset="0"/>
              </a:rPr>
              <a:t>Hedonisten</a:t>
            </a:r>
            <a:r>
              <a:rPr lang="de-DE" sz="2400" b="1" dirty="0">
                <a:solidFill>
                  <a:srgbClr val="FF00FF"/>
                </a:solidFill>
                <a:latin typeface="Arial Narrow" panose="020B0606020202030204" pitchFamily="34" charset="0"/>
              </a:rPr>
              <a:t> im Pastoralen Raum:</a:t>
            </a:r>
            <a:r>
              <a:rPr lang="de-DE" sz="2700" b="1" dirty="0" smtClean="0">
                <a:solidFill>
                  <a:srgbClr val="FF00FF"/>
                </a:solidFill>
                <a:latin typeface="Arial Narrow" panose="020B0606020202030204" pitchFamily="34" charset="0"/>
              </a:rPr>
              <a:t>                                                                                                       </a:t>
            </a:r>
          </a:p>
          <a:p>
            <a:pPr marL="0" indent="0">
              <a:buNone/>
            </a:pPr>
            <a:r>
              <a:rPr lang="de-DE" sz="2700" b="1" dirty="0" smtClean="0">
                <a:solidFill>
                  <a:schemeClr val="tx1"/>
                </a:solidFill>
                <a:latin typeface="Arial Narrow" panose="020B0606020202030204" pitchFamily="34" charset="0"/>
              </a:rPr>
              <a:t>Spaß- </a:t>
            </a:r>
            <a:r>
              <a:rPr lang="de-DE" sz="2700" b="1" dirty="0">
                <a:solidFill>
                  <a:schemeClr val="tx1"/>
                </a:solidFill>
                <a:latin typeface="Arial Narrow" panose="020B0606020202030204" pitchFamily="34" charset="0"/>
              </a:rPr>
              <a:t>und erlebnisorientierte </a:t>
            </a:r>
            <a:r>
              <a:rPr lang="de-DE" sz="2700" b="1" dirty="0" smtClean="0">
                <a:solidFill>
                  <a:schemeClr val="tx1"/>
                </a:solidFill>
                <a:latin typeface="Arial Narrow" panose="020B0606020202030204" pitchFamily="34" charset="0"/>
              </a:rPr>
              <a:t>Unter- </a:t>
            </a:r>
            <a:r>
              <a:rPr lang="de-DE" sz="2700" b="1" dirty="0">
                <a:solidFill>
                  <a:schemeClr val="tx1"/>
                </a:solidFill>
                <a:latin typeface="Arial Narrow" panose="020B0606020202030204" pitchFamily="34" charset="0"/>
              </a:rPr>
              <a:t>und untere </a:t>
            </a:r>
            <a:r>
              <a:rPr lang="de-DE" sz="2700" b="1" dirty="0" smtClean="0">
                <a:solidFill>
                  <a:schemeClr val="tx1"/>
                </a:solidFill>
                <a:latin typeface="Arial Narrow" panose="020B0606020202030204" pitchFamily="34" charset="0"/>
              </a:rPr>
              <a:t>Mittelschicht,                                                                            Genuss der Angebote </a:t>
            </a:r>
            <a:r>
              <a:rPr lang="de-DE" sz="2700" b="1" dirty="0">
                <a:solidFill>
                  <a:schemeClr val="tx1"/>
                </a:solidFill>
                <a:latin typeface="Arial Narrow" panose="020B0606020202030204" pitchFamily="34" charset="0"/>
              </a:rPr>
              <a:t>der Medien- und Eventgesellschaft, Verweigerung von Konventionen und Erwartungen der Leistungsgesellschaft, Angst vor Überforderung                   </a:t>
            </a:r>
            <a:endParaRPr lang="de-DE" sz="2700" b="1" dirty="0" smtClean="0">
              <a:solidFill>
                <a:schemeClr val="tx1"/>
              </a:solidFill>
              <a:latin typeface="Arial Narrow" panose="020B0606020202030204" pitchFamily="34" charset="0"/>
            </a:endParaRPr>
          </a:p>
          <a:p>
            <a:pPr marL="0" indent="0">
              <a:buNone/>
            </a:pPr>
            <a:r>
              <a:rPr lang="de-DE" sz="2700" b="1" dirty="0" smtClean="0">
                <a:solidFill>
                  <a:srgbClr val="FFFF00"/>
                </a:solidFill>
                <a:latin typeface="Arial Narrow" panose="020B0606020202030204" pitchFamily="34" charset="0"/>
              </a:rPr>
              <a:t>Glaube </a:t>
            </a:r>
            <a:r>
              <a:rPr lang="de-DE" sz="2700" b="1" dirty="0">
                <a:solidFill>
                  <a:srgbClr val="FFFF00"/>
                </a:solidFill>
                <a:latin typeface="Arial Narrow" panose="020B0606020202030204" pitchFamily="34" charset="0"/>
              </a:rPr>
              <a:t>und Religion spielen im Alltag keine Rolle, </a:t>
            </a:r>
            <a:r>
              <a:rPr lang="de-DE" sz="2700" b="1" dirty="0" smtClean="0">
                <a:solidFill>
                  <a:srgbClr val="FFFF00"/>
                </a:solidFill>
                <a:latin typeface="Arial Narrow" panose="020B0606020202030204" pitchFamily="34" charset="0"/>
              </a:rPr>
              <a:t>            </a:t>
            </a:r>
            <a:r>
              <a:rPr lang="de-DE" sz="2700" b="1" dirty="0" smtClean="0">
                <a:solidFill>
                  <a:srgbClr val="FFFF00"/>
                </a:solidFill>
                <a:latin typeface="Arial Narrow" panose="020B0606020202030204" pitchFamily="34" charset="0"/>
              </a:rPr>
              <a:t>                 </a:t>
            </a:r>
            <a:r>
              <a:rPr lang="de-DE" sz="2700" b="1" dirty="0" smtClean="0">
                <a:solidFill>
                  <a:srgbClr val="FFFF00"/>
                </a:solidFill>
                <a:latin typeface="Arial Narrow" panose="020B0606020202030204" pitchFamily="34" charset="0"/>
              </a:rPr>
              <a:t>diffuse </a:t>
            </a:r>
            <a:r>
              <a:rPr lang="de-DE" sz="2700" b="1" dirty="0">
                <a:solidFill>
                  <a:srgbClr val="FFFF00"/>
                </a:solidFill>
                <a:latin typeface="Arial Narrow" panose="020B0606020202030204" pitchFamily="34" charset="0"/>
              </a:rPr>
              <a:t>Gottesvorstellung, Kinderglaube, </a:t>
            </a:r>
            <a:r>
              <a:rPr lang="de-DE" sz="2700" b="1" dirty="0" smtClean="0">
                <a:solidFill>
                  <a:srgbClr val="FFFF00"/>
                </a:solidFill>
                <a:latin typeface="Arial Narrow" panose="020B0606020202030204" pitchFamily="34" charset="0"/>
              </a:rPr>
              <a:t>                              </a:t>
            </a:r>
            <a:r>
              <a:rPr lang="de-DE" sz="2700" b="1" dirty="0" smtClean="0">
                <a:solidFill>
                  <a:srgbClr val="FFFF00"/>
                </a:solidFill>
                <a:latin typeface="Arial Narrow" panose="020B0606020202030204" pitchFamily="34" charset="0"/>
              </a:rPr>
              <a:t>             teils </a:t>
            </a:r>
            <a:r>
              <a:rPr lang="de-DE" sz="2700" b="1" dirty="0">
                <a:solidFill>
                  <a:srgbClr val="FFFF00"/>
                </a:solidFill>
                <a:latin typeface="Arial Narrow" panose="020B0606020202030204" pitchFamily="34" charset="0"/>
              </a:rPr>
              <a:t>empfänglich für erhabene, glanzvolle Rituale, </a:t>
            </a:r>
            <a:r>
              <a:rPr lang="de-DE" sz="2700" b="1" dirty="0" smtClean="0">
                <a:solidFill>
                  <a:srgbClr val="FFFF00"/>
                </a:solidFill>
                <a:latin typeface="Arial Narrow" panose="020B0606020202030204" pitchFamily="34" charset="0"/>
              </a:rPr>
              <a:t>               Interesse </a:t>
            </a:r>
            <a:r>
              <a:rPr lang="de-DE" sz="2700" b="1" dirty="0">
                <a:solidFill>
                  <a:srgbClr val="FFFF00"/>
                </a:solidFill>
                <a:latin typeface="Arial Narrow" panose="020B0606020202030204" pitchFamily="34" charset="0"/>
              </a:rPr>
              <a:t>an esoterischen Praktiken, </a:t>
            </a:r>
            <a:r>
              <a:rPr lang="de-DE" sz="2700" b="1" dirty="0" smtClean="0">
                <a:solidFill>
                  <a:srgbClr val="FFFF00"/>
                </a:solidFill>
                <a:latin typeface="Arial Narrow" panose="020B0606020202030204" pitchFamily="34" charset="0"/>
              </a:rPr>
              <a:t>                            </a:t>
            </a:r>
            <a:r>
              <a:rPr lang="de-DE" sz="2700" b="1" dirty="0" smtClean="0">
                <a:solidFill>
                  <a:srgbClr val="FFFF00"/>
                </a:solidFill>
                <a:latin typeface="Arial Narrow" panose="020B0606020202030204" pitchFamily="34" charset="0"/>
              </a:rPr>
              <a:t>           Ablehnung </a:t>
            </a:r>
            <a:r>
              <a:rPr lang="de-DE" sz="2700" b="1" dirty="0">
                <a:solidFill>
                  <a:srgbClr val="FFFF00"/>
                </a:solidFill>
                <a:latin typeface="Arial Narrow" panose="020B0606020202030204" pitchFamily="34" charset="0"/>
              </a:rPr>
              <a:t>religiöser </a:t>
            </a:r>
            <a:r>
              <a:rPr lang="de-DE" sz="2700" b="1" dirty="0" err="1">
                <a:solidFill>
                  <a:srgbClr val="FFFF00"/>
                </a:solidFill>
                <a:latin typeface="Arial Narrow" panose="020B0606020202030204" pitchFamily="34" charset="0"/>
              </a:rPr>
              <a:t>Ge</a:t>
            </a:r>
            <a:r>
              <a:rPr lang="de-DE" sz="2700" b="1" dirty="0">
                <a:solidFill>
                  <a:srgbClr val="FFFF00"/>
                </a:solidFill>
                <a:latin typeface="Arial Narrow" panose="020B0606020202030204" pitchFamily="34" charset="0"/>
              </a:rPr>
              <a:t>- und Verbote, </a:t>
            </a:r>
            <a:r>
              <a:rPr lang="de-DE" sz="2700" b="1" dirty="0" smtClean="0">
                <a:solidFill>
                  <a:srgbClr val="FFFF00"/>
                </a:solidFill>
                <a:latin typeface="Arial Narrow" panose="020B0606020202030204" pitchFamily="34" charset="0"/>
              </a:rPr>
              <a:t>                                     Kirche </a:t>
            </a:r>
            <a:r>
              <a:rPr lang="de-DE" sz="2700" b="1" dirty="0">
                <a:solidFill>
                  <a:srgbClr val="FFFF00"/>
                </a:solidFill>
                <a:latin typeface="Arial Narrow" panose="020B0606020202030204" pitchFamily="34" charset="0"/>
              </a:rPr>
              <a:t>gilt als </a:t>
            </a:r>
            <a:r>
              <a:rPr lang="de-DE" sz="2700" b="1" dirty="0" smtClean="0">
                <a:solidFill>
                  <a:srgbClr val="FFFF00"/>
                </a:solidFill>
                <a:latin typeface="Arial Narrow" panose="020B0606020202030204" pitchFamily="34" charset="0"/>
              </a:rPr>
              <a:t>spaßfeindlich</a:t>
            </a:r>
          </a:p>
          <a:p>
            <a:pPr marL="0" indent="0">
              <a:buNone/>
            </a:pPr>
            <a:r>
              <a:rPr lang="de-DE" sz="800" dirty="0"/>
              <a:t>Delta-Milieumodell | </a:t>
            </a:r>
            <a:r>
              <a:rPr lang="de-DE" sz="800" dirty="0" err="1"/>
              <a:t>Geodaten</a:t>
            </a:r>
            <a:r>
              <a:rPr lang="de-DE" sz="800" dirty="0"/>
              <a:t>, EGV-PB und MDG-Kirchenstudie 2013:</a:t>
            </a:r>
            <a:r>
              <a:rPr lang="de-DE" sz="800" b="1" dirty="0"/>
              <a:t> </a:t>
            </a:r>
            <a:r>
              <a:rPr lang="de-DE" sz="800" dirty="0"/>
              <a:t>Panorama-Zuordnung in die Grundorientierungen der Deltamatrix</a:t>
            </a:r>
          </a:p>
          <a:p>
            <a:pPr marL="0" indent="0">
              <a:buNone/>
            </a:pPr>
            <a:endParaRPr lang="de-DE" sz="8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670482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3"/>
            <a:ext cx="8441872" cy="1215816"/>
          </a:xfrm>
        </p:spPr>
        <p:txBody>
          <a:bodyPr>
            <a:normAutofit/>
          </a:bodyPr>
          <a:lstStyle/>
          <a:p>
            <a:pPr algn="ctr"/>
            <a:r>
              <a:rPr lang="de-DE" sz="4000" dirty="0" smtClean="0">
                <a:solidFill>
                  <a:schemeClr val="accent1">
                    <a:lumMod val="50000"/>
                  </a:schemeClr>
                </a:solidFill>
              </a:rPr>
              <a:t>Ergebnisse der Milieuanalyse</a:t>
            </a:r>
            <a:endParaRPr lang="de-DE" sz="4000" dirty="0">
              <a:solidFill>
                <a:schemeClr val="accent1">
                  <a:lumMod val="50000"/>
                </a:schemeClr>
              </a:solidFill>
            </a:endParaRPr>
          </a:p>
        </p:txBody>
      </p:sp>
      <p:sp>
        <p:nvSpPr>
          <p:cNvPr id="3" name="Inhaltsplatzhalter 2"/>
          <p:cNvSpPr>
            <a:spLocks noGrp="1"/>
          </p:cNvSpPr>
          <p:nvPr>
            <p:ph idx="1"/>
          </p:nvPr>
        </p:nvSpPr>
        <p:spPr>
          <a:xfrm>
            <a:off x="318407" y="1383957"/>
            <a:ext cx="8441872" cy="4860324"/>
          </a:xfrm>
        </p:spPr>
        <p:txBody>
          <a:bodyPr>
            <a:normAutofit fontScale="92500"/>
          </a:bodyPr>
          <a:lstStyle/>
          <a:p>
            <a:pPr marL="0" indent="0">
              <a:buNone/>
            </a:pPr>
            <a:r>
              <a:rPr lang="de-DE" sz="2200" b="1" dirty="0" smtClean="0">
                <a:solidFill>
                  <a:schemeClr val="tx1"/>
                </a:solidFill>
                <a:latin typeface="Arial Narrow" panose="020B0606020202030204" pitchFamily="34" charset="0"/>
              </a:rPr>
              <a:t>Die </a:t>
            </a:r>
            <a:r>
              <a:rPr lang="de-DE" sz="2200" b="1" dirty="0">
                <a:solidFill>
                  <a:schemeClr val="tx1"/>
                </a:solidFill>
                <a:latin typeface="Arial Narrow" panose="020B0606020202030204" pitchFamily="34" charset="0"/>
              </a:rPr>
              <a:t>Milieus sind in allen drei PVs so gut wie gleich stark </a:t>
            </a:r>
            <a:r>
              <a:rPr lang="de-DE" sz="2200" b="1" dirty="0" smtClean="0">
                <a:solidFill>
                  <a:schemeClr val="tx1"/>
                </a:solidFill>
                <a:latin typeface="Arial Narrow" panose="020B0606020202030204" pitchFamily="34" charset="0"/>
              </a:rPr>
              <a:t>vertreten                                   </a:t>
            </a:r>
            <a:r>
              <a:rPr lang="de-DE" sz="2200" b="1" dirty="0" smtClean="0">
                <a:solidFill>
                  <a:srgbClr val="FFFF00"/>
                </a:solidFill>
                <a:latin typeface="Arial Narrow" panose="020B0606020202030204" pitchFamily="34" charset="0"/>
                <a:sym typeface="Wingdings" panose="05000000000000000000" pitchFamily="2" charset="2"/>
              </a:rPr>
              <a:t></a:t>
            </a:r>
            <a:r>
              <a:rPr lang="de-DE" sz="2200" b="1" dirty="0" smtClean="0">
                <a:solidFill>
                  <a:srgbClr val="FFFF00"/>
                </a:solidFill>
                <a:latin typeface="Arial Narrow" panose="020B0606020202030204" pitchFamily="34" charset="0"/>
              </a:rPr>
              <a:t> keine unterschiedlichen </a:t>
            </a:r>
            <a:r>
              <a:rPr lang="de-DE" sz="2200" b="1" dirty="0">
                <a:solidFill>
                  <a:srgbClr val="FFFF00"/>
                </a:solidFill>
                <a:latin typeface="Arial Narrow" panose="020B0606020202030204" pitchFamily="34" charset="0"/>
              </a:rPr>
              <a:t>Konzepte für die Pastoral in verschiedenen Orten </a:t>
            </a:r>
            <a:r>
              <a:rPr lang="de-DE" sz="2200" b="1" dirty="0" smtClean="0">
                <a:solidFill>
                  <a:srgbClr val="FFFF00"/>
                </a:solidFill>
                <a:latin typeface="Arial Narrow" panose="020B0606020202030204" pitchFamily="34" charset="0"/>
              </a:rPr>
              <a:t>nötig </a:t>
            </a:r>
          </a:p>
          <a:p>
            <a:pPr marL="0" indent="0">
              <a:buNone/>
            </a:pPr>
            <a:r>
              <a:rPr lang="de-DE" sz="2200" b="1" dirty="0" smtClean="0">
                <a:solidFill>
                  <a:schemeClr val="tx1"/>
                </a:solidFill>
                <a:latin typeface="Arial Narrow" panose="020B0606020202030204" pitchFamily="34" charset="0"/>
              </a:rPr>
              <a:t>Die Hälfte der </a:t>
            </a:r>
            <a:r>
              <a:rPr lang="de-DE" sz="2200" b="1" dirty="0">
                <a:solidFill>
                  <a:schemeClr val="tx1"/>
                </a:solidFill>
                <a:latin typeface="Arial Narrow" panose="020B0606020202030204" pitchFamily="34" charset="0"/>
              </a:rPr>
              <a:t>Menschen in unserem Sozialraum </a:t>
            </a:r>
            <a:r>
              <a:rPr lang="de-DE" sz="2200" b="1" dirty="0" smtClean="0">
                <a:solidFill>
                  <a:schemeClr val="tx1"/>
                </a:solidFill>
                <a:latin typeface="Arial Narrow" panose="020B0606020202030204" pitchFamily="34" charset="0"/>
              </a:rPr>
              <a:t>steht Kirche ablehnend gegenüber. </a:t>
            </a:r>
            <a:r>
              <a:rPr lang="de-DE" sz="2200" b="1" dirty="0">
                <a:solidFill>
                  <a:srgbClr val="FFFF00"/>
                </a:solidFill>
                <a:latin typeface="Arial Narrow" panose="020B0606020202030204" pitchFamily="34" charset="0"/>
                <a:sym typeface="Wingdings" panose="05000000000000000000" pitchFamily="2" charset="2"/>
              </a:rPr>
              <a:t> </a:t>
            </a:r>
            <a:r>
              <a:rPr lang="de-DE" sz="2200" b="1" dirty="0" smtClean="0">
                <a:solidFill>
                  <a:srgbClr val="FFFF00"/>
                </a:solidFill>
                <a:latin typeface="Arial Narrow" panose="020B0606020202030204" pitchFamily="34" charset="0"/>
              </a:rPr>
              <a:t>sind durch „traditionelle“ Gemeindeaktivitäten nicht ansprechbar, aber evtl. durch Aktionen der e-Kirche</a:t>
            </a:r>
            <a:endParaRPr lang="de-DE" sz="2200" b="1" dirty="0">
              <a:solidFill>
                <a:srgbClr val="FFFF00"/>
              </a:solidFill>
              <a:latin typeface="Arial Narrow" panose="020B0606020202030204" pitchFamily="34" charset="0"/>
            </a:endParaRPr>
          </a:p>
          <a:p>
            <a:pPr marL="0" indent="0">
              <a:buNone/>
            </a:pPr>
            <a:r>
              <a:rPr lang="de-DE" sz="2200" b="1" dirty="0">
                <a:solidFill>
                  <a:schemeClr val="tx1"/>
                </a:solidFill>
                <a:latin typeface="Arial Narrow" panose="020B0606020202030204" pitchFamily="34" charset="0"/>
              </a:rPr>
              <a:t>Fast ein Drittel der </a:t>
            </a:r>
            <a:r>
              <a:rPr lang="de-DE" sz="2200" b="1" dirty="0" smtClean="0">
                <a:solidFill>
                  <a:schemeClr val="tx1"/>
                </a:solidFill>
                <a:latin typeface="Arial Narrow" panose="020B0606020202030204" pitchFamily="34" charset="0"/>
              </a:rPr>
              <a:t>Menschen </a:t>
            </a:r>
            <a:r>
              <a:rPr lang="de-DE" sz="2200" b="1" dirty="0">
                <a:solidFill>
                  <a:schemeClr val="tx1"/>
                </a:solidFill>
                <a:latin typeface="Arial Narrow" panose="020B0606020202030204" pitchFamily="34" charset="0"/>
              </a:rPr>
              <a:t>gehören Milieus der Unterschicht an </a:t>
            </a:r>
            <a:r>
              <a:rPr lang="de-DE" sz="2200" b="1" dirty="0" smtClean="0">
                <a:solidFill>
                  <a:schemeClr val="tx1"/>
                </a:solidFill>
                <a:latin typeface="Arial Narrow" panose="020B0606020202030204" pitchFamily="34" charset="0"/>
              </a:rPr>
              <a:t>                             </a:t>
            </a:r>
            <a:r>
              <a:rPr lang="de-DE" sz="2200" b="1" dirty="0" smtClean="0">
                <a:solidFill>
                  <a:srgbClr val="FFFF00"/>
                </a:solidFill>
                <a:latin typeface="Arial Narrow" panose="020B0606020202030204" pitchFamily="34" charset="0"/>
                <a:sym typeface="Wingdings" panose="05000000000000000000" pitchFamily="2" charset="2"/>
              </a:rPr>
              <a:t> </a:t>
            </a:r>
            <a:r>
              <a:rPr lang="de-DE" sz="2200" b="1" dirty="0" smtClean="0">
                <a:solidFill>
                  <a:srgbClr val="FFFF00"/>
                </a:solidFill>
                <a:latin typeface="Arial Narrow" panose="020B0606020202030204" pitchFamily="34" charset="0"/>
              </a:rPr>
              <a:t>Soziale Hilfen der Kirche werden angenommen</a:t>
            </a:r>
            <a:endParaRPr lang="de-DE" sz="2200" b="1" dirty="0">
              <a:solidFill>
                <a:srgbClr val="FFFF00"/>
              </a:solidFill>
              <a:latin typeface="Arial Narrow" panose="020B0606020202030204" pitchFamily="34" charset="0"/>
            </a:endParaRPr>
          </a:p>
          <a:p>
            <a:pPr marL="0" lvl="0" indent="0">
              <a:buNone/>
            </a:pPr>
            <a:r>
              <a:rPr lang="de-DE" sz="2200" b="1" dirty="0" smtClean="0">
                <a:solidFill>
                  <a:srgbClr val="FF00FF"/>
                </a:solidFill>
                <a:latin typeface="Arial Narrow" panose="020B0606020202030204" pitchFamily="34" charset="0"/>
              </a:rPr>
              <a:t>Hauptmilieus </a:t>
            </a:r>
            <a:r>
              <a:rPr lang="de-DE" sz="2200" b="1" dirty="0">
                <a:solidFill>
                  <a:srgbClr val="FF00FF"/>
                </a:solidFill>
                <a:latin typeface="Arial Narrow" panose="020B0606020202030204" pitchFamily="34" charset="0"/>
              </a:rPr>
              <a:t>der Gesamtbevölkerung im Pastoralen Raum </a:t>
            </a:r>
            <a:r>
              <a:rPr lang="de-DE" sz="2200" b="1" dirty="0" smtClean="0">
                <a:solidFill>
                  <a:srgbClr val="FF00FF"/>
                </a:solidFill>
                <a:latin typeface="Arial Narrow" panose="020B0606020202030204" pitchFamily="34" charset="0"/>
              </a:rPr>
              <a:t>Wittekindsland:           </a:t>
            </a:r>
            <a:r>
              <a:rPr lang="de-DE" sz="2200" b="1" dirty="0" smtClean="0">
                <a:solidFill>
                  <a:schemeClr val="tx1"/>
                </a:solidFill>
                <a:latin typeface="Arial Narrow" panose="020B0606020202030204" pitchFamily="34" charset="0"/>
              </a:rPr>
              <a:t>20</a:t>
            </a:r>
            <a:r>
              <a:rPr lang="de-DE" sz="2200" b="1" dirty="0">
                <a:solidFill>
                  <a:schemeClr val="tx1"/>
                </a:solidFill>
                <a:latin typeface="Arial Narrow" panose="020B0606020202030204" pitchFamily="34" charset="0"/>
              </a:rPr>
              <a:t>% </a:t>
            </a:r>
            <a:r>
              <a:rPr lang="de-DE" sz="2200" b="1" dirty="0" smtClean="0">
                <a:solidFill>
                  <a:schemeClr val="tx1"/>
                </a:solidFill>
                <a:latin typeface="Arial Narrow" panose="020B0606020202030204" pitchFamily="34" charset="0"/>
              </a:rPr>
              <a:t>„Traditionsverwurzelte“ </a:t>
            </a:r>
            <a:r>
              <a:rPr lang="de-DE" sz="2200" b="1" dirty="0">
                <a:solidFill>
                  <a:schemeClr val="tx1"/>
                </a:solidFill>
                <a:latin typeface="Arial Narrow" panose="020B0606020202030204" pitchFamily="34" charset="0"/>
              </a:rPr>
              <a:t>(eher ältere Menschen) </a:t>
            </a:r>
            <a:r>
              <a:rPr lang="de-DE" sz="2200" b="1" dirty="0" smtClean="0">
                <a:solidFill>
                  <a:schemeClr val="tx1"/>
                </a:solidFill>
                <a:latin typeface="Arial Narrow" panose="020B0606020202030204" pitchFamily="34" charset="0"/>
              </a:rPr>
              <a:t>                                                                   </a:t>
            </a:r>
            <a:r>
              <a:rPr lang="de-DE" sz="2200" b="1" dirty="0" smtClean="0">
                <a:solidFill>
                  <a:srgbClr val="FFFF00"/>
                </a:solidFill>
                <a:latin typeface="Arial Narrow" panose="020B0606020202030204" pitchFamily="34" charset="0"/>
                <a:sym typeface="Wingdings" panose="05000000000000000000" pitchFamily="2" charset="2"/>
              </a:rPr>
              <a:t> immer weniger </a:t>
            </a:r>
            <a:r>
              <a:rPr lang="de-DE" sz="2200" b="1" dirty="0" smtClean="0">
                <a:solidFill>
                  <a:srgbClr val="FFFF00"/>
                </a:solidFill>
                <a:latin typeface="Arial Narrow" panose="020B0606020202030204" pitchFamily="34" charset="0"/>
              </a:rPr>
              <a:t>Gottesdienstbesucher </a:t>
            </a:r>
            <a:r>
              <a:rPr lang="de-DE" sz="2200" b="1" dirty="0">
                <a:solidFill>
                  <a:srgbClr val="FFFF00"/>
                </a:solidFill>
                <a:latin typeface="Arial Narrow" panose="020B0606020202030204" pitchFamily="34" charset="0"/>
              </a:rPr>
              <a:t>und Mitglieder </a:t>
            </a:r>
            <a:r>
              <a:rPr lang="de-DE" sz="2200" b="1" dirty="0" smtClean="0">
                <a:solidFill>
                  <a:srgbClr val="FFFF00"/>
                </a:solidFill>
                <a:latin typeface="Arial Narrow" panose="020B0606020202030204" pitchFamily="34" charset="0"/>
              </a:rPr>
              <a:t>in Gemeindegruppen aufgrund des Alters dieses Milieus</a:t>
            </a:r>
          </a:p>
          <a:p>
            <a:pPr marL="0" lvl="0" indent="0">
              <a:buNone/>
            </a:pPr>
            <a:r>
              <a:rPr lang="de-DE" sz="2200" b="1" dirty="0" smtClean="0">
                <a:solidFill>
                  <a:schemeClr val="tx1"/>
                </a:solidFill>
                <a:latin typeface="Arial Narrow" panose="020B0606020202030204" pitchFamily="34" charset="0"/>
              </a:rPr>
              <a:t>20% „Bürgerliche </a:t>
            </a:r>
            <a:r>
              <a:rPr lang="de-DE" sz="2200" b="1" dirty="0">
                <a:solidFill>
                  <a:schemeClr val="tx1"/>
                </a:solidFill>
                <a:latin typeface="Arial Narrow" panose="020B0606020202030204" pitchFamily="34" charset="0"/>
              </a:rPr>
              <a:t>Mitte</a:t>
            </a:r>
            <a:r>
              <a:rPr lang="de-DE" sz="2200" b="1" dirty="0" smtClean="0">
                <a:solidFill>
                  <a:schemeClr val="tx1"/>
                </a:solidFill>
                <a:latin typeface="Arial Narrow" panose="020B0606020202030204" pitchFamily="34" charset="0"/>
              </a:rPr>
              <a:t>“ (eher Familienphase) 							     </a:t>
            </a:r>
            <a:r>
              <a:rPr lang="de-DE" sz="2200" b="1" dirty="0" smtClean="0">
                <a:solidFill>
                  <a:srgbClr val="FFFF00"/>
                </a:solidFill>
                <a:latin typeface="Arial Narrow" panose="020B0606020202030204" pitchFamily="34" charset="0"/>
                <a:sym typeface="Wingdings" panose="05000000000000000000" pitchFamily="2" charset="2"/>
              </a:rPr>
              <a:t> </a:t>
            </a:r>
            <a:r>
              <a:rPr lang="de-DE" sz="2200" b="1" dirty="0" smtClean="0">
                <a:solidFill>
                  <a:srgbClr val="FFFF00"/>
                </a:solidFill>
                <a:latin typeface="Arial Narrow" panose="020B0606020202030204" pitchFamily="34" charset="0"/>
              </a:rPr>
              <a:t>Kontaktaufnahme über Kinder (</a:t>
            </a:r>
            <a:r>
              <a:rPr lang="de-DE" sz="2200" b="1" dirty="0" err="1" smtClean="0">
                <a:solidFill>
                  <a:srgbClr val="FFFF00"/>
                </a:solidFill>
                <a:latin typeface="Arial Narrow" panose="020B0606020202030204" pitchFamily="34" charset="0"/>
              </a:rPr>
              <a:t>Sakramentenvorbereitung</a:t>
            </a:r>
            <a:r>
              <a:rPr lang="de-DE" sz="2200" b="1" dirty="0" smtClean="0">
                <a:solidFill>
                  <a:srgbClr val="FFFF00"/>
                </a:solidFill>
                <a:latin typeface="Arial Narrow" panose="020B0606020202030204" pitchFamily="34" charset="0"/>
              </a:rPr>
              <a:t>) möglich</a:t>
            </a:r>
            <a:endParaRPr lang="de-DE" b="1" dirty="0">
              <a:solidFill>
                <a:srgbClr val="FFFF00"/>
              </a:solidFill>
              <a:latin typeface="Arial Narrow" panose="020B0606020202030204" pitchFamily="34" charset="0"/>
            </a:endParaRPr>
          </a:p>
          <a:p>
            <a:endParaRPr lang="de-DE" dirty="0"/>
          </a:p>
        </p:txBody>
      </p:sp>
    </p:spTree>
    <p:extLst>
      <p:ext uri="{BB962C8B-B14F-4D97-AF65-F5344CB8AC3E}">
        <p14:creationId xmlns:p14="http://schemas.microsoft.com/office/powerpoint/2010/main" val="3898408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134" y="234043"/>
            <a:ext cx="8575589" cy="1023257"/>
          </a:xfrm>
        </p:spPr>
        <p:txBody>
          <a:bodyPr>
            <a:noAutofit/>
          </a:bodyPr>
          <a:lstStyle/>
          <a:p>
            <a:pPr algn="ctr"/>
            <a:r>
              <a:rPr lang="de-DE" sz="3200" dirty="0" smtClean="0">
                <a:solidFill>
                  <a:schemeClr val="accent1">
                    <a:lumMod val="50000"/>
                  </a:schemeClr>
                </a:solidFill>
              </a:rPr>
              <a:t>Entwicklung der Katholikenzahlen </a:t>
            </a:r>
            <a:br>
              <a:rPr lang="de-DE" sz="3200" dirty="0" smtClean="0">
                <a:solidFill>
                  <a:schemeClr val="accent1">
                    <a:lumMod val="50000"/>
                  </a:schemeClr>
                </a:solidFill>
              </a:rPr>
            </a:br>
            <a:r>
              <a:rPr lang="de-DE" sz="3200" dirty="0" smtClean="0">
                <a:solidFill>
                  <a:schemeClr val="accent1">
                    <a:lumMod val="50000"/>
                  </a:schemeClr>
                </a:solidFill>
              </a:rPr>
              <a:t>im Pastoralen Raum Wittekindsland</a:t>
            </a:r>
            <a:endParaRPr lang="de-DE" sz="3200" dirty="0">
              <a:solidFill>
                <a:schemeClr val="accent1">
                  <a:lumMod val="50000"/>
                </a:schemeClr>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45409985"/>
              </p:ext>
            </p:extLst>
          </p:nvPr>
        </p:nvGraphicFramePr>
        <p:xfrm>
          <a:off x="319088" y="1341438"/>
          <a:ext cx="8440737" cy="4732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6239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472" y="234043"/>
            <a:ext cx="8903197" cy="787449"/>
          </a:xfrm>
        </p:spPr>
        <p:txBody>
          <a:bodyPr>
            <a:noAutofit/>
          </a:bodyPr>
          <a:lstStyle/>
          <a:p>
            <a:pPr algn="ctr"/>
            <a:r>
              <a:rPr lang="de-DE" sz="3200" dirty="0">
                <a:solidFill>
                  <a:schemeClr val="accent1">
                    <a:lumMod val="50000"/>
                  </a:schemeClr>
                </a:solidFill>
              </a:rPr>
              <a:t>Entwicklung der Katholikenzahlen </a:t>
            </a:r>
            <a:br>
              <a:rPr lang="de-DE" sz="3200" dirty="0">
                <a:solidFill>
                  <a:schemeClr val="accent1">
                    <a:lumMod val="50000"/>
                  </a:schemeClr>
                </a:solidFill>
              </a:rPr>
            </a:br>
            <a:r>
              <a:rPr lang="de-DE" sz="3200" dirty="0" smtClean="0">
                <a:solidFill>
                  <a:schemeClr val="accent1">
                    <a:lumMod val="50000"/>
                  </a:schemeClr>
                </a:solidFill>
              </a:rPr>
              <a:t>in den einzelnen Gemeinden </a:t>
            </a:r>
            <a:endParaRPr lang="de-DE" sz="3200" dirty="0">
              <a:solidFill>
                <a:schemeClr val="accent1">
                  <a:lumMod val="50000"/>
                </a:schemeClr>
              </a:solidFill>
            </a:endParaRPr>
          </a:p>
        </p:txBody>
      </p:sp>
      <p:pic>
        <p:nvPicPr>
          <p:cNvPr id="4" name="Inhaltsplatzhalter 3"/>
          <p:cNvPicPr>
            <a:picLocks noGrp="1" noChangeAspect="1"/>
          </p:cNvPicPr>
          <p:nvPr>
            <p:ph idx="1"/>
          </p:nvPr>
        </p:nvPicPr>
        <p:blipFill>
          <a:blip r:embed="rId2"/>
          <a:stretch>
            <a:fillRect/>
          </a:stretch>
        </p:blipFill>
        <p:spPr>
          <a:xfrm>
            <a:off x="124472" y="1326292"/>
            <a:ext cx="8903197" cy="4843849"/>
          </a:xfrm>
          <a:prstGeom prst="rect">
            <a:avLst/>
          </a:prstGeom>
        </p:spPr>
      </p:pic>
    </p:spTree>
    <p:extLst>
      <p:ext uri="{BB962C8B-B14F-4D97-AF65-F5344CB8AC3E}">
        <p14:creationId xmlns:p14="http://schemas.microsoft.com/office/powerpoint/2010/main" val="23169134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solidFill>
                  <a:schemeClr val="accent1">
                    <a:lumMod val="50000"/>
                  </a:schemeClr>
                </a:solidFill>
              </a:rPr>
              <a:t>Zahlen der Taufen, Bestattungen und Austritte</a:t>
            </a:r>
            <a:endParaRPr lang="de-DE" dirty="0">
              <a:solidFill>
                <a:schemeClr val="accent1">
                  <a:lumMod val="50000"/>
                </a:schemeClr>
              </a:solidFill>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15259620"/>
              </p:ext>
            </p:extLst>
          </p:nvPr>
        </p:nvGraphicFramePr>
        <p:xfrm>
          <a:off x="319088" y="1341438"/>
          <a:ext cx="8440737" cy="4732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16568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3000" b="1" dirty="0">
                <a:solidFill>
                  <a:schemeClr val="accent1">
                    <a:lumMod val="50000"/>
                  </a:schemeClr>
                </a:solidFill>
              </a:rPr>
              <a:t>Alter</a:t>
            </a:r>
            <a:r>
              <a:rPr lang="de-DE" sz="3000" b="1" dirty="0" smtClean="0">
                <a:solidFill>
                  <a:schemeClr val="accent1">
                    <a:lumMod val="50000"/>
                  </a:schemeClr>
                </a:solidFill>
              </a:rPr>
              <a:t>spyramide der </a:t>
            </a:r>
            <a:r>
              <a:rPr lang="de-DE" sz="3000" b="1" dirty="0">
                <a:solidFill>
                  <a:schemeClr val="accent1">
                    <a:lumMod val="50000"/>
                  </a:schemeClr>
                </a:solidFill>
              </a:rPr>
              <a:t>Katholiken </a:t>
            </a:r>
            <a:r>
              <a:rPr lang="de-DE" sz="3000" b="1" dirty="0" smtClean="0">
                <a:solidFill>
                  <a:schemeClr val="accent1">
                    <a:lumMod val="50000"/>
                  </a:schemeClr>
                </a:solidFill>
              </a:rPr>
              <a:t/>
            </a:r>
            <a:br>
              <a:rPr lang="de-DE" sz="3000" b="1" dirty="0" smtClean="0">
                <a:solidFill>
                  <a:schemeClr val="accent1">
                    <a:lumMod val="50000"/>
                  </a:schemeClr>
                </a:solidFill>
              </a:rPr>
            </a:br>
            <a:r>
              <a:rPr lang="de-DE" sz="3000" b="1" dirty="0" smtClean="0">
                <a:solidFill>
                  <a:schemeClr val="accent1">
                    <a:lumMod val="50000"/>
                  </a:schemeClr>
                </a:solidFill>
              </a:rPr>
              <a:t>im </a:t>
            </a:r>
            <a:r>
              <a:rPr lang="de-DE" sz="3000" b="1" dirty="0">
                <a:solidFill>
                  <a:schemeClr val="accent1">
                    <a:lumMod val="50000"/>
                  </a:schemeClr>
                </a:solidFill>
              </a:rPr>
              <a:t>Pastoralen Raum</a:t>
            </a:r>
            <a:endParaRPr lang="de-DE" sz="3000" dirty="0">
              <a:solidFill>
                <a:schemeClr val="accent1">
                  <a:lumMod val="50000"/>
                </a:schemeClr>
              </a:solidFill>
            </a:endParaRPr>
          </a:p>
        </p:txBody>
      </p:sp>
      <p:pic>
        <p:nvPicPr>
          <p:cNvPr id="8" name="Inhaltsplatzhalter 7"/>
          <p:cNvPicPr>
            <a:picLocks noGrp="1" noChangeAspect="1"/>
          </p:cNvPicPr>
          <p:nvPr>
            <p:ph idx="1"/>
          </p:nvPr>
        </p:nvPicPr>
        <p:blipFill>
          <a:blip r:embed="rId2"/>
          <a:stretch>
            <a:fillRect/>
          </a:stretch>
        </p:blipFill>
        <p:spPr>
          <a:xfrm>
            <a:off x="381208" y="1341438"/>
            <a:ext cx="8316497" cy="4732337"/>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6" y="6158591"/>
            <a:ext cx="1908177" cy="699409"/>
          </a:xfrm>
          <a:prstGeom prst="rect">
            <a:avLst/>
          </a:prstGeom>
        </p:spPr>
      </p:pic>
    </p:spTree>
    <p:extLst>
      <p:ext uri="{BB962C8B-B14F-4D97-AF65-F5344CB8AC3E}">
        <p14:creationId xmlns:p14="http://schemas.microsoft.com/office/powerpoint/2010/main" val="17564478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smtClean="0">
                <a:solidFill>
                  <a:schemeClr val="accent1">
                    <a:lumMod val="50000"/>
                  </a:schemeClr>
                </a:solidFill>
              </a:rPr>
              <a:t>Entwicklungen in den Gemeinden</a:t>
            </a:r>
            <a:endParaRPr lang="de-DE" sz="4000" dirty="0">
              <a:solidFill>
                <a:schemeClr val="accent1">
                  <a:lumMod val="50000"/>
                </a:schemeClr>
              </a:solidFill>
            </a:endParaRPr>
          </a:p>
        </p:txBody>
      </p:sp>
      <p:sp>
        <p:nvSpPr>
          <p:cNvPr id="3" name="Inhaltsplatzhalter 2"/>
          <p:cNvSpPr>
            <a:spLocks noGrp="1"/>
          </p:cNvSpPr>
          <p:nvPr>
            <p:ph idx="1"/>
          </p:nvPr>
        </p:nvSpPr>
        <p:spPr>
          <a:xfrm>
            <a:off x="318407" y="1153297"/>
            <a:ext cx="8441872" cy="5066271"/>
          </a:xfrm>
        </p:spPr>
        <p:txBody>
          <a:bodyPr>
            <a:noAutofit/>
          </a:bodyPr>
          <a:lstStyle/>
          <a:p>
            <a:pPr marL="0" indent="0">
              <a:buNone/>
            </a:pPr>
            <a:r>
              <a:rPr lang="de-DE" b="1" dirty="0" smtClean="0">
                <a:solidFill>
                  <a:schemeClr val="tx1"/>
                </a:solidFill>
                <a:latin typeface="Arial Narrow" panose="020B0606020202030204" pitchFamily="34" charset="0"/>
              </a:rPr>
              <a:t>Die Zahlen der Bestattungen und Austritte sind seit 20 Jahren ungefähr doppelt so hoch wie die der Taufen.</a:t>
            </a:r>
          </a:p>
          <a:p>
            <a:pPr marL="0" indent="0">
              <a:buNone/>
            </a:pPr>
            <a:r>
              <a:rPr lang="de-DE" b="1" dirty="0" smtClean="0">
                <a:solidFill>
                  <a:schemeClr val="tx1"/>
                </a:solidFill>
                <a:latin typeface="Arial Narrow" panose="020B0606020202030204" pitchFamily="34" charset="0"/>
              </a:rPr>
              <a:t>Die Gemeinden sind durch Zuzüge ungefähr gleich groß geblieben. </a:t>
            </a:r>
          </a:p>
          <a:p>
            <a:pPr marL="0" indent="0">
              <a:buNone/>
            </a:pPr>
            <a:r>
              <a:rPr lang="de-DE" b="1" dirty="0" smtClean="0">
                <a:solidFill>
                  <a:schemeClr val="tx1"/>
                </a:solidFill>
                <a:latin typeface="Arial Narrow" panose="020B0606020202030204" pitchFamily="34" charset="0"/>
              </a:rPr>
              <a:t>Die 50-59jährigen sind zur Zeit die größte Altersgruppe (3982).                                          Sie ist ungefähr doppelt so groß wie die der 10-19jährigen (2208) und viermal so groß wie die der 0-9jährigen (1019).</a:t>
            </a:r>
          </a:p>
          <a:p>
            <a:pPr marL="0" indent="0">
              <a:buNone/>
            </a:pPr>
            <a:r>
              <a:rPr lang="de-DE" b="1" dirty="0" smtClean="0">
                <a:solidFill>
                  <a:schemeClr val="tx1"/>
                </a:solidFill>
                <a:latin typeface="Arial Narrow" panose="020B0606020202030204" pitchFamily="34" charset="0"/>
              </a:rPr>
              <a:t>Heute gibt es in den Gemeinden des Pastoralen Raumes ungefähr gleich viele              über 70-Jährige (3530) wie unter 20-Jährige (3455).</a:t>
            </a:r>
          </a:p>
          <a:p>
            <a:pPr marL="0" indent="0" algn="ctr">
              <a:buNone/>
            </a:pPr>
            <a:r>
              <a:rPr lang="de-DE" sz="2600" b="1" dirty="0" smtClean="0">
                <a:solidFill>
                  <a:srgbClr val="FFFF00"/>
                </a:solidFill>
                <a:latin typeface="Arial Narrow" panose="020B0606020202030204" pitchFamily="34" charset="0"/>
              </a:rPr>
              <a:t>In 20 Jahren wird nach Vorausberechnungen                                                  die Gruppe der über 70-Jährigen so groß wie die Gruppe              der 30-60jährigen in Familien- und Berufsleben Stehenden und 4x so groß wie die Gruppe der Kinder und Jugendlichen sein.</a:t>
            </a:r>
          </a:p>
        </p:txBody>
      </p:sp>
    </p:spTree>
    <p:extLst>
      <p:ext uri="{BB962C8B-B14F-4D97-AF65-F5344CB8AC3E}">
        <p14:creationId xmlns:p14="http://schemas.microsoft.com/office/powerpoint/2010/main" val="2691456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362465"/>
            <a:ext cx="8441872" cy="1268627"/>
          </a:xfrm>
        </p:spPr>
        <p:txBody>
          <a:bodyPr>
            <a:normAutofit/>
          </a:bodyPr>
          <a:lstStyle/>
          <a:p>
            <a:pPr algn="ctr"/>
            <a:r>
              <a:rPr lang="de-DE" sz="3000" dirty="0">
                <a:solidFill>
                  <a:schemeClr val="accent1">
                    <a:lumMod val="50000"/>
                  </a:schemeClr>
                </a:solidFill>
              </a:rPr>
              <a:t>Personaleinsatzplanung </a:t>
            </a:r>
            <a:r>
              <a:rPr lang="de-DE" sz="3000" dirty="0" smtClean="0">
                <a:solidFill>
                  <a:schemeClr val="accent1">
                    <a:lumMod val="50000"/>
                  </a:schemeClr>
                </a:solidFill>
              </a:rPr>
              <a:t/>
            </a:r>
            <a:br>
              <a:rPr lang="de-DE" sz="3000" dirty="0" smtClean="0">
                <a:solidFill>
                  <a:schemeClr val="accent1">
                    <a:lumMod val="50000"/>
                  </a:schemeClr>
                </a:solidFill>
              </a:rPr>
            </a:br>
            <a:r>
              <a:rPr lang="de-DE" sz="3000" dirty="0" smtClean="0">
                <a:solidFill>
                  <a:schemeClr val="accent1">
                    <a:lumMod val="50000"/>
                  </a:schemeClr>
                </a:solidFill>
              </a:rPr>
              <a:t>für </a:t>
            </a:r>
            <a:r>
              <a:rPr lang="de-DE" sz="3000" dirty="0">
                <a:solidFill>
                  <a:schemeClr val="accent1">
                    <a:lumMod val="50000"/>
                  </a:schemeClr>
                </a:solidFill>
              </a:rPr>
              <a:t>das hauptamtliche pastorale </a:t>
            </a:r>
            <a:r>
              <a:rPr lang="de-DE" sz="3000" dirty="0" smtClean="0">
                <a:solidFill>
                  <a:schemeClr val="accent1">
                    <a:lumMod val="50000"/>
                  </a:schemeClr>
                </a:solidFill>
              </a:rPr>
              <a:t>Personal</a:t>
            </a:r>
            <a:endParaRPr lang="de-DE" sz="3000" dirty="0">
              <a:solidFill>
                <a:schemeClr val="accent1">
                  <a:lumMod val="50000"/>
                </a:schemeClr>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76847288"/>
              </p:ext>
            </p:extLst>
          </p:nvPr>
        </p:nvGraphicFramePr>
        <p:xfrm>
          <a:off x="617838" y="1886465"/>
          <a:ext cx="8141987" cy="4382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710032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51935"/>
            <a:ext cx="7886700" cy="700217"/>
          </a:xfrm>
        </p:spPr>
        <p:txBody>
          <a:bodyPr>
            <a:noAutofit/>
          </a:bodyPr>
          <a:lstStyle/>
          <a:p>
            <a:pPr algn="ctr"/>
            <a:r>
              <a:rPr lang="de-DE" sz="4000" b="1" dirty="0">
                <a:solidFill>
                  <a:schemeClr val="accent1">
                    <a:lumMod val="50000"/>
                  </a:schemeClr>
                </a:solidFill>
                <a:latin typeface="Arial Narrow" panose="020B0606020202030204" pitchFamily="34" charset="0"/>
              </a:rPr>
              <a:t>Immobilien im Pastoralen </a:t>
            </a:r>
            <a:r>
              <a:rPr lang="de-DE" sz="4000" b="1" dirty="0" smtClean="0">
                <a:solidFill>
                  <a:schemeClr val="accent1">
                    <a:lumMod val="50000"/>
                  </a:schemeClr>
                </a:solidFill>
                <a:latin typeface="Arial Narrow" panose="020B0606020202030204" pitchFamily="34" charset="0"/>
              </a:rPr>
              <a:t>Raum</a:t>
            </a:r>
            <a:endParaRPr lang="de-DE" sz="4000" b="1" dirty="0">
              <a:solidFill>
                <a:schemeClr val="accent1">
                  <a:lumMod val="50000"/>
                </a:schemeClr>
              </a:solidFill>
              <a:latin typeface="Arial Narrow" panose="020B0606020202030204" pitchFamily="34" charset="0"/>
            </a:endParaRPr>
          </a:p>
        </p:txBody>
      </p:sp>
      <p:sp>
        <p:nvSpPr>
          <p:cNvPr id="3" name="Inhaltsplatzhalter 2"/>
          <p:cNvSpPr>
            <a:spLocks noGrp="1"/>
          </p:cNvSpPr>
          <p:nvPr>
            <p:ph idx="1"/>
          </p:nvPr>
        </p:nvSpPr>
        <p:spPr>
          <a:xfrm>
            <a:off x="1268626" y="2018297"/>
            <a:ext cx="7246723" cy="3891302"/>
          </a:xfrm>
        </p:spPr>
        <p:txBody>
          <a:bodyPr>
            <a:noAutofit/>
          </a:bodyPr>
          <a:lstStyle/>
          <a:p>
            <a:pPr marL="0" indent="0" defTabSz="540000">
              <a:lnSpc>
                <a:spcPct val="120000"/>
              </a:lnSpc>
              <a:buNone/>
            </a:pPr>
            <a:r>
              <a:rPr lang="de-DE" sz="2400" b="1" dirty="0">
                <a:solidFill>
                  <a:schemeClr val="tx1"/>
                </a:solidFill>
                <a:latin typeface="Arial Narrow" panose="020B0606020202030204" pitchFamily="34" charset="0"/>
              </a:rPr>
              <a:t>11	Kirchen</a:t>
            </a:r>
          </a:p>
          <a:p>
            <a:pPr marL="0" indent="0" defTabSz="540000">
              <a:lnSpc>
                <a:spcPct val="120000"/>
              </a:lnSpc>
              <a:buNone/>
            </a:pPr>
            <a:r>
              <a:rPr lang="de-DE" sz="2400" b="1" dirty="0">
                <a:solidFill>
                  <a:schemeClr val="tx1"/>
                </a:solidFill>
                <a:latin typeface="Arial Narrow" panose="020B0606020202030204" pitchFamily="34" charset="0"/>
              </a:rPr>
              <a:t>10  	Pfarrheime </a:t>
            </a:r>
          </a:p>
          <a:p>
            <a:pPr marL="0" indent="0" defTabSz="540000">
              <a:lnSpc>
                <a:spcPct val="120000"/>
              </a:lnSpc>
              <a:buNone/>
            </a:pPr>
            <a:r>
              <a:rPr lang="de-DE" sz="2400" b="1" dirty="0">
                <a:solidFill>
                  <a:schemeClr val="tx1"/>
                </a:solidFill>
                <a:latin typeface="Arial Narrow" panose="020B0606020202030204" pitchFamily="34" charset="0"/>
              </a:rPr>
              <a:t>  5   	Pfarrhäuser / </a:t>
            </a:r>
            <a:r>
              <a:rPr lang="de-DE" sz="2400" b="1" dirty="0" err="1">
                <a:solidFill>
                  <a:schemeClr val="tx1"/>
                </a:solidFill>
                <a:latin typeface="Arial Narrow" panose="020B0606020202030204" pitchFamily="34" charset="0"/>
              </a:rPr>
              <a:t>Vikarien</a:t>
            </a:r>
            <a:endParaRPr lang="de-DE" sz="2400" b="1" dirty="0">
              <a:solidFill>
                <a:schemeClr val="tx1"/>
              </a:solidFill>
              <a:latin typeface="Arial Narrow" panose="020B0606020202030204" pitchFamily="34" charset="0"/>
            </a:endParaRPr>
          </a:p>
          <a:p>
            <a:pPr marL="0" indent="0" defTabSz="540000">
              <a:lnSpc>
                <a:spcPct val="120000"/>
              </a:lnSpc>
              <a:buNone/>
            </a:pPr>
            <a:r>
              <a:rPr lang="de-DE" sz="2400" b="1" dirty="0">
                <a:solidFill>
                  <a:schemeClr val="tx1"/>
                </a:solidFill>
                <a:latin typeface="Arial Narrow" panose="020B0606020202030204" pitchFamily="34" charset="0"/>
              </a:rPr>
              <a:t>  1   	gemischt genutzte Immobilie (Teilvermietung)</a:t>
            </a:r>
          </a:p>
          <a:p>
            <a:pPr marL="0" indent="0" defTabSz="540000">
              <a:lnSpc>
                <a:spcPct val="120000"/>
              </a:lnSpc>
              <a:buNone/>
            </a:pPr>
            <a:r>
              <a:rPr lang="de-DE" sz="2400" b="1" dirty="0">
                <a:solidFill>
                  <a:schemeClr val="tx1"/>
                </a:solidFill>
                <a:latin typeface="Arial Narrow" panose="020B0606020202030204" pitchFamily="34" charset="0"/>
              </a:rPr>
              <a:t>  5   	nicht betriebsnotwendige Gebäude / Mietshäuser</a:t>
            </a:r>
          </a:p>
          <a:p>
            <a:pPr marL="0" indent="0" defTabSz="540000">
              <a:lnSpc>
                <a:spcPct val="120000"/>
              </a:lnSpc>
              <a:buNone/>
            </a:pPr>
            <a:r>
              <a:rPr lang="de-DE" sz="2400" b="1" dirty="0">
                <a:solidFill>
                  <a:schemeClr val="tx1"/>
                </a:solidFill>
                <a:latin typeface="Arial Narrow" panose="020B0606020202030204" pitchFamily="34" charset="0"/>
              </a:rPr>
              <a:t>  3   	Kitas</a:t>
            </a:r>
          </a:p>
          <a:p>
            <a:pPr marL="0" indent="0" defTabSz="540000">
              <a:lnSpc>
                <a:spcPct val="120000"/>
              </a:lnSpc>
              <a:buNone/>
            </a:pPr>
            <a:r>
              <a:rPr lang="de-DE" sz="2400" b="1" dirty="0">
                <a:solidFill>
                  <a:schemeClr val="tx1"/>
                </a:solidFill>
                <a:latin typeface="Arial Narrow" panose="020B0606020202030204" pitchFamily="34" charset="0"/>
              </a:rPr>
              <a:t>  1	Altenheim</a:t>
            </a:r>
          </a:p>
          <a:p>
            <a:pPr marL="0" indent="0">
              <a:lnSpc>
                <a:spcPct val="120000"/>
              </a:lnSpc>
              <a:buNone/>
            </a:pPr>
            <a:r>
              <a:rPr lang="de-DE" sz="2400" dirty="0">
                <a:latin typeface="Arial Narrow" panose="020B0606020202030204" pitchFamily="34" charset="0"/>
              </a:rPr>
              <a:t>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6" y="6158591"/>
            <a:ext cx="1908177" cy="699409"/>
          </a:xfrm>
          <a:prstGeom prst="rect">
            <a:avLst/>
          </a:prstGeom>
        </p:spPr>
      </p:pic>
    </p:spTree>
    <p:extLst>
      <p:ext uri="{BB962C8B-B14F-4D97-AF65-F5344CB8AC3E}">
        <p14:creationId xmlns:p14="http://schemas.microsoft.com/office/powerpoint/2010/main" val="323108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897" y="234044"/>
            <a:ext cx="8521382" cy="828638"/>
          </a:xfrm>
        </p:spPr>
        <p:txBody>
          <a:bodyPr>
            <a:normAutofit/>
          </a:bodyPr>
          <a:lstStyle/>
          <a:p>
            <a:pPr algn="ctr"/>
            <a:r>
              <a:rPr lang="de-DE" sz="3000" dirty="0" smtClean="0">
                <a:solidFill>
                  <a:schemeClr val="accent1">
                    <a:lumMod val="50000"/>
                  </a:schemeClr>
                </a:solidFill>
              </a:rPr>
              <a:t>Gemeindestrukturen des Pastoralen Raumes</a:t>
            </a:r>
            <a:endParaRPr lang="de-DE" sz="3000" dirty="0">
              <a:solidFill>
                <a:schemeClr val="accent1">
                  <a:lumMod val="50000"/>
                </a:schemeClr>
              </a:solidFill>
            </a:endParaRPr>
          </a:p>
        </p:txBody>
      </p:sp>
      <p:pic>
        <p:nvPicPr>
          <p:cNvPr id="5" name="Inhaltsplatzhalter 4"/>
          <p:cNvPicPr>
            <a:picLocks noGrp="1" noChangeAspect="1"/>
          </p:cNvPicPr>
          <p:nvPr>
            <p:ph idx="1"/>
          </p:nvPr>
        </p:nvPicPr>
        <p:blipFill>
          <a:blip r:embed="rId2"/>
          <a:stretch>
            <a:fillRect/>
          </a:stretch>
        </p:blipFill>
        <p:spPr>
          <a:xfrm>
            <a:off x="774358" y="1001734"/>
            <a:ext cx="7634856" cy="5072041"/>
          </a:xfrm>
          <a:prstGeom prst="rect">
            <a:avLst/>
          </a:prstGeom>
        </p:spPr>
      </p:pic>
    </p:spTree>
    <p:extLst>
      <p:ext uri="{BB962C8B-B14F-4D97-AF65-F5344CB8AC3E}">
        <p14:creationId xmlns:p14="http://schemas.microsoft.com/office/powerpoint/2010/main" val="390764247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1"/>
            <a:ext cx="8441872" cy="1169772"/>
          </a:xfrm>
        </p:spPr>
        <p:txBody>
          <a:bodyPr>
            <a:normAutofit/>
          </a:bodyPr>
          <a:lstStyle/>
          <a:p>
            <a:pPr algn="ctr"/>
            <a:r>
              <a:rPr lang="de-DE" sz="3600" dirty="0" smtClean="0">
                <a:solidFill>
                  <a:schemeClr val="accent1">
                    <a:lumMod val="50000"/>
                  </a:schemeClr>
                </a:solidFill>
              </a:rPr>
              <a:t>Pastorale Orte und </a:t>
            </a:r>
            <a:r>
              <a:rPr lang="de-DE" sz="3600" dirty="0" err="1" smtClean="0">
                <a:solidFill>
                  <a:schemeClr val="accent1">
                    <a:lumMod val="50000"/>
                  </a:schemeClr>
                </a:solidFill>
              </a:rPr>
              <a:t>gelegenheiten</a:t>
            </a:r>
            <a:endParaRPr lang="de-DE" sz="3600" dirty="0">
              <a:solidFill>
                <a:schemeClr val="accent1">
                  <a:lumMod val="50000"/>
                </a:schemeClr>
              </a:solidFill>
            </a:endParaRPr>
          </a:p>
        </p:txBody>
      </p:sp>
      <p:sp>
        <p:nvSpPr>
          <p:cNvPr id="3" name="Inhaltsplatzhalter 2"/>
          <p:cNvSpPr>
            <a:spLocks noGrp="1"/>
          </p:cNvSpPr>
          <p:nvPr>
            <p:ph idx="1"/>
          </p:nvPr>
        </p:nvSpPr>
        <p:spPr>
          <a:xfrm>
            <a:off x="2051222" y="1169773"/>
            <a:ext cx="6351374" cy="5000368"/>
          </a:xfrm>
        </p:spPr>
        <p:txBody>
          <a:bodyPr>
            <a:noAutofit/>
          </a:bodyPr>
          <a:lstStyle/>
          <a:p>
            <a:pPr marL="0" indent="0">
              <a:buNone/>
            </a:pPr>
            <a:r>
              <a:rPr lang="de-DE" sz="1600" b="1" dirty="0" smtClean="0">
                <a:solidFill>
                  <a:schemeClr val="tx1"/>
                </a:solidFill>
                <a:latin typeface="Arial Narrow" panose="020B0606020202030204" pitchFamily="34" charset="0"/>
              </a:rPr>
              <a:t>Altenheim Maria Rast, Herford</a:t>
            </a:r>
          </a:p>
          <a:p>
            <a:pPr marL="0" indent="0">
              <a:buNone/>
            </a:pPr>
            <a:r>
              <a:rPr lang="de-DE" sz="1600" b="1" dirty="0" smtClean="0">
                <a:solidFill>
                  <a:schemeClr val="tx1"/>
                </a:solidFill>
                <a:latin typeface="Arial Narrow" panose="020B0606020202030204" pitchFamily="34" charset="0"/>
              </a:rPr>
              <a:t>Schwesternkonvent, Herford</a:t>
            </a:r>
          </a:p>
          <a:p>
            <a:pPr marL="0" indent="0">
              <a:buNone/>
            </a:pPr>
            <a:r>
              <a:rPr lang="de-DE" sz="1600" b="1" dirty="0" smtClean="0">
                <a:solidFill>
                  <a:schemeClr val="tx1"/>
                </a:solidFill>
                <a:latin typeface="Arial Narrow" panose="020B0606020202030204" pitchFamily="34" charset="0"/>
              </a:rPr>
              <a:t>e-Kirche, Herford</a:t>
            </a:r>
          </a:p>
          <a:p>
            <a:pPr marL="0" indent="0">
              <a:buNone/>
            </a:pPr>
            <a:r>
              <a:rPr lang="de-DE" sz="1600" b="1" dirty="0" smtClean="0">
                <a:solidFill>
                  <a:schemeClr val="tx1"/>
                </a:solidFill>
                <a:latin typeface="Arial Narrow" panose="020B0606020202030204" pitchFamily="34" charset="0"/>
              </a:rPr>
              <a:t>Justizvollzugsanstalt, Herford</a:t>
            </a:r>
          </a:p>
          <a:p>
            <a:pPr marL="0" indent="0">
              <a:buNone/>
            </a:pPr>
            <a:r>
              <a:rPr lang="de-DE" sz="1600" b="1" dirty="0" smtClean="0">
                <a:solidFill>
                  <a:schemeClr val="tx1"/>
                </a:solidFill>
                <a:latin typeface="Arial Narrow" panose="020B0606020202030204" pitchFamily="34" charset="0"/>
              </a:rPr>
              <a:t>Kindertagesstätte und Familienzentrum St. Josef, Herford</a:t>
            </a:r>
          </a:p>
          <a:p>
            <a:pPr marL="0" indent="0">
              <a:buNone/>
            </a:pPr>
            <a:r>
              <a:rPr lang="de-DE" sz="1600" b="1" dirty="0" smtClean="0">
                <a:solidFill>
                  <a:schemeClr val="tx1"/>
                </a:solidFill>
                <a:latin typeface="Arial Narrow" panose="020B0606020202030204" pitchFamily="34" charset="0"/>
              </a:rPr>
              <a:t>Kindertagesstätte St. Marien, Herford</a:t>
            </a:r>
          </a:p>
          <a:p>
            <a:pPr marL="0" indent="0">
              <a:buNone/>
            </a:pPr>
            <a:r>
              <a:rPr lang="de-DE" sz="1600" b="1" dirty="0" smtClean="0">
                <a:solidFill>
                  <a:schemeClr val="tx1"/>
                </a:solidFill>
                <a:latin typeface="Arial Narrow" panose="020B0606020202030204" pitchFamily="34" charset="0"/>
              </a:rPr>
              <a:t>Kindertagesstätte St. Paulus, Herford</a:t>
            </a:r>
          </a:p>
          <a:p>
            <a:pPr marL="0" indent="0">
              <a:buNone/>
            </a:pPr>
            <a:r>
              <a:rPr lang="de-DE" sz="1600" b="1" dirty="0" smtClean="0">
                <a:solidFill>
                  <a:schemeClr val="tx1"/>
                </a:solidFill>
                <a:latin typeface="Arial Narrow" panose="020B0606020202030204" pitchFamily="34" charset="0"/>
              </a:rPr>
              <a:t>Klinikum Herford</a:t>
            </a:r>
          </a:p>
          <a:p>
            <a:pPr marL="0" indent="0">
              <a:buNone/>
            </a:pPr>
            <a:r>
              <a:rPr lang="de-DE" sz="1600" b="1" dirty="0" smtClean="0">
                <a:solidFill>
                  <a:schemeClr val="tx1"/>
                </a:solidFill>
                <a:latin typeface="Arial Narrow" panose="020B0606020202030204" pitchFamily="34" charset="0"/>
              </a:rPr>
              <a:t>Mathilden-Hospital Herford</a:t>
            </a:r>
          </a:p>
          <a:p>
            <a:pPr marL="0" indent="0">
              <a:buNone/>
            </a:pPr>
            <a:r>
              <a:rPr lang="de-DE" sz="1600" b="1" dirty="0" smtClean="0">
                <a:solidFill>
                  <a:schemeClr val="tx1"/>
                </a:solidFill>
                <a:latin typeface="Arial Narrow" panose="020B0606020202030204" pitchFamily="34" charset="0"/>
              </a:rPr>
              <a:t>Wilhelm-Oberhaus-Schule, Herford</a:t>
            </a:r>
          </a:p>
          <a:p>
            <a:pPr marL="0" indent="0">
              <a:buNone/>
            </a:pPr>
            <a:r>
              <a:rPr lang="de-DE" sz="1600" b="1" dirty="0" smtClean="0">
                <a:solidFill>
                  <a:schemeClr val="tx1"/>
                </a:solidFill>
                <a:latin typeface="Arial Narrow" panose="020B0606020202030204" pitchFamily="34" charset="0"/>
              </a:rPr>
              <a:t>Mittagstisch, Bünde</a:t>
            </a:r>
          </a:p>
          <a:p>
            <a:pPr marL="0" indent="0">
              <a:buNone/>
            </a:pPr>
            <a:r>
              <a:rPr lang="de-DE" sz="1600" b="1" dirty="0" smtClean="0">
                <a:solidFill>
                  <a:schemeClr val="tx1"/>
                </a:solidFill>
                <a:latin typeface="Arial Narrow" panose="020B0606020202030204" pitchFamily="34" charset="0"/>
              </a:rPr>
              <a:t>Lukas-Krankenhaus, Bünde</a:t>
            </a:r>
          </a:p>
          <a:p>
            <a:pPr marL="0" indent="0">
              <a:buNone/>
            </a:pPr>
            <a:r>
              <a:rPr lang="de-DE" sz="1600" b="1" dirty="0" smtClean="0">
                <a:solidFill>
                  <a:schemeClr val="tx1"/>
                </a:solidFill>
                <a:latin typeface="Arial Narrow" panose="020B0606020202030204" pitchFamily="34" charset="0"/>
              </a:rPr>
              <a:t>Altenheime mit Besuchsdienst/Krankenkommunion</a:t>
            </a:r>
          </a:p>
          <a:p>
            <a:pPr marL="0" indent="0">
              <a:buNone/>
            </a:pPr>
            <a:r>
              <a:rPr lang="de-DE" sz="1600" b="1" dirty="0" smtClean="0">
                <a:solidFill>
                  <a:schemeClr val="tx1"/>
                </a:solidFill>
                <a:latin typeface="Arial Narrow" panose="020B0606020202030204" pitchFamily="34" charset="0"/>
              </a:rPr>
              <a:t>Teilnahme am öffentlichen Leben</a:t>
            </a:r>
          </a:p>
        </p:txBody>
      </p:sp>
    </p:spTree>
    <p:extLst>
      <p:ext uri="{BB962C8B-B14F-4D97-AF65-F5344CB8AC3E}">
        <p14:creationId xmlns:p14="http://schemas.microsoft.com/office/powerpoint/2010/main" val="3149276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800" dirty="0" smtClean="0">
                <a:solidFill>
                  <a:schemeClr val="accent1">
                    <a:lumMod val="50000"/>
                  </a:schemeClr>
                </a:solidFill>
              </a:rPr>
              <a:t>Ehrenamt</a:t>
            </a:r>
            <a:endParaRPr lang="de-DE" sz="4800" dirty="0"/>
          </a:p>
        </p:txBody>
      </p:sp>
      <p:sp>
        <p:nvSpPr>
          <p:cNvPr id="3" name="Inhaltsplatzhalter 2"/>
          <p:cNvSpPr>
            <a:spLocks noGrp="1"/>
          </p:cNvSpPr>
          <p:nvPr>
            <p:ph idx="1"/>
          </p:nvPr>
        </p:nvSpPr>
        <p:spPr/>
        <p:txBody>
          <a:bodyPr/>
          <a:lstStyle/>
          <a:p>
            <a:pPr marL="0" indent="0">
              <a:buNone/>
            </a:pPr>
            <a:r>
              <a:rPr lang="de-DE" b="1" dirty="0" smtClean="0">
                <a:solidFill>
                  <a:schemeClr val="tx1"/>
                </a:solidFill>
                <a:latin typeface="Arial Narrow" panose="020B0606020202030204" pitchFamily="34" charset="0"/>
              </a:rPr>
              <a:t>43,6% der Wohnbevölkerung Deutschlands ab 14 Jahre ist ehrenamtlich engagiert. (Sport 16%, Schule + Kita 9%, Musik + Kultur 9%, Soziales 8,5%, </a:t>
            </a:r>
            <a:r>
              <a:rPr lang="de-DE" b="1" dirty="0" smtClean="0">
                <a:solidFill>
                  <a:srgbClr val="FFFF00"/>
                </a:solidFill>
                <a:latin typeface="Arial Narrow" panose="020B0606020202030204" pitchFamily="34" charset="0"/>
              </a:rPr>
              <a:t>Kirchen 7,6%)</a:t>
            </a:r>
          </a:p>
          <a:p>
            <a:pPr marL="0" indent="0">
              <a:buNone/>
            </a:pPr>
            <a:r>
              <a:rPr lang="de-DE" b="1" dirty="0" smtClean="0">
                <a:solidFill>
                  <a:schemeClr val="tx1"/>
                </a:solidFill>
                <a:latin typeface="Arial Narrow" panose="020B0606020202030204" pitchFamily="34" charset="0"/>
              </a:rPr>
              <a:t>Das Engagement ist bei Männern und Frauen und in allen Altersgruppen von 14 bis 65 Jahren ungefähr gleich groß. Erst danach nimmt es ab.</a:t>
            </a:r>
          </a:p>
          <a:p>
            <a:pPr marL="0" indent="0">
              <a:buNone/>
            </a:pPr>
            <a:r>
              <a:rPr lang="de-DE" b="1" dirty="0" smtClean="0">
                <a:solidFill>
                  <a:schemeClr val="tx1"/>
                </a:solidFill>
                <a:latin typeface="Arial Narrow" panose="020B0606020202030204" pitchFamily="34" charset="0"/>
              </a:rPr>
              <a:t>Hauptmotive für ehrenamtliches Engagement:                                                            Mit anderen Menschen zusammenkommen (82%) Die Gesellschaft mitgestalten (81%) </a:t>
            </a:r>
            <a:r>
              <a:rPr lang="de-DE" b="1" dirty="0" smtClean="0">
                <a:solidFill>
                  <a:srgbClr val="FFFF00"/>
                </a:solidFill>
                <a:latin typeface="Arial Narrow" panose="020B0606020202030204" pitchFamily="34" charset="0"/>
              </a:rPr>
              <a:t>Es muss Spaß machen (80%)</a:t>
            </a:r>
          </a:p>
          <a:p>
            <a:pPr marL="0" indent="0">
              <a:buNone/>
            </a:pPr>
            <a:r>
              <a:rPr lang="de-DE" b="1" dirty="0" smtClean="0">
                <a:solidFill>
                  <a:schemeClr val="tx1"/>
                </a:solidFill>
                <a:latin typeface="Arial Narrow" panose="020B0606020202030204" pitchFamily="34" charset="0"/>
              </a:rPr>
              <a:t>In den letzten 15 Jahren ist der Anteil Ehrenamtlicher um 10% gestiegen, in der Gruppe der Jugendlichen sogar um 17%.</a:t>
            </a:r>
          </a:p>
          <a:p>
            <a:pPr marL="0" indent="0">
              <a:buNone/>
            </a:pPr>
            <a:r>
              <a:rPr lang="de-DE" b="1" dirty="0" smtClean="0">
                <a:solidFill>
                  <a:schemeClr val="tx1"/>
                </a:solidFill>
                <a:latin typeface="Arial Narrow" panose="020B0606020202030204" pitchFamily="34" charset="0"/>
              </a:rPr>
              <a:t>60% der Engagierten haben </a:t>
            </a:r>
            <a:r>
              <a:rPr lang="de-DE" b="1" dirty="0" smtClean="0">
                <a:solidFill>
                  <a:srgbClr val="FFFF00"/>
                </a:solidFill>
                <a:latin typeface="Arial Narrow" panose="020B0606020202030204" pitchFamily="34" charset="0"/>
              </a:rPr>
              <a:t>nur 2 Stunden Zeit </a:t>
            </a:r>
            <a:r>
              <a:rPr lang="de-DE" b="1" dirty="0" smtClean="0">
                <a:solidFill>
                  <a:schemeClr val="tx1"/>
                </a:solidFill>
                <a:latin typeface="Arial Narrow" panose="020B0606020202030204" pitchFamily="34" charset="0"/>
              </a:rPr>
              <a:t>in der Woche für ihr Ehrenamt.        Nur </a:t>
            </a:r>
            <a:r>
              <a:rPr lang="de-DE" b="1" dirty="0" smtClean="0">
                <a:solidFill>
                  <a:schemeClr val="tx1"/>
                </a:solidFill>
                <a:latin typeface="Arial Narrow" panose="020B0606020202030204" pitchFamily="34" charset="0"/>
              </a:rPr>
              <a:t>18</a:t>
            </a:r>
            <a:r>
              <a:rPr lang="de-DE" b="1" dirty="0" smtClean="0">
                <a:solidFill>
                  <a:schemeClr val="tx1"/>
                </a:solidFill>
                <a:latin typeface="Arial Narrow" panose="020B0606020202030204" pitchFamily="34" charset="0"/>
              </a:rPr>
              <a:t>% </a:t>
            </a:r>
            <a:r>
              <a:rPr lang="de-DE" b="1" dirty="0">
                <a:solidFill>
                  <a:schemeClr val="tx1"/>
                </a:solidFill>
                <a:latin typeface="Arial Narrow" panose="020B0606020202030204" pitchFamily="34" charset="0"/>
              </a:rPr>
              <a:t>engagieren</a:t>
            </a:r>
            <a:r>
              <a:rPr lang="de-DE" b="1" dirty="0" smtClean="0">
                <a:solidFill>
                  <a:schemeClr val="tx1"/>
                </a:solidFill>
                <a:latin typeface="Arial Narrow" panose="020B0606020202030204" pitchFamily="34" charset="0"/>
              </a:rPr>
              <a:t> sich 6 Stunden und mehr. Diese sind meist über 65 Jahre alt.</a:t>
            </a:r>
          </a:p>
          <a:p>
            <a:pPr marL="0" indent="0">
              <a:buNone/>
            </a:pPr>
            <a:r>
              <a:rPr lang="de-DE" sz="1200" b="1" dirty="0" smtClean="0">
                <a:solidFill>
                  <a:schemeClr val="tx1"/>
                </a:solidFill>
                <a:latin typeface="Arial Narrow" panose="020B0606020202030204" pitchFamily="34" charset="0"/>
              </a:rPr>
              <a:t>(nach dem 4. Deutschen Freiwilligensurvey des Ministeriums für Familie, Senioren, Frauen und Jugend, Stand Dezember 2016)</a:t>
            </a:r>
            <a:endParaRPr lang="de-DE" sz="1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75981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3"/>
            <a:ext cx="8441872" cy="886303"/>
          </a:xfrm>
        </p:spPr>
        <p:txBody>
          <a:bodyPr>
            <a:normAutofit/>
          </a:bodyPr>
          <a:lstStyle/>
          <a:p>
            <a:pPr algn="ctr"/>
            <a:r>
              <a:rPr lang="de-DE" sz="4800" dirty="0" smtClean="0">
                <a:solidFill>
                  <a:schemeClr val="accent1">
                    <a:lumMod val="50000"/>
                  </a:schemeClr>
                </a:solidFill>
              </a:rPr>
              <a:t>Ehrenamt</a:t>
            </a:r>
            <a:endParaRPr lang="de-DE" sz="4800" dirty="0">
              <a:solidFill>
                <a:schemeClr val="accent1">
                  <a:lumMod val="50000"/>
                </a:schemeClr>
              </a:solidFill>
            </a:endParaRPr>
          </a:p>
        </p:txBody>
      </p:sp>
      <p:sp>
        <p:nvSpPr>
          <p:cNvPr id="3" name="Inhaltsplatzhalter 2"/>
          <p:cNvSpPr>
            <a:spLocks noGrp="1"/>
          </p:cNvSpPr>
          <p:nvPr>
            <p:ph idx="1"/>
          </p:nvPr>
        </p:nvSpPr>
        <p:spPr>
          <a:xfrm>
            <a:off x="318407" y="1029731"/>
            <a:ext cx="8441872" cy="5044498"/>
          </a:xfrm>
        </p:spPr>
        <p:txBody>
          <a:bodyPr>
            <a:noAutofit/>
          </a:bodyPr>
          <a:lstStyle/>
          <a:p>
            <a:pPr marL="0" indent="0">
              <a:buNone/>
            </a:pPr>
            <a:r>
              <a:rPr lang="de-DE" sz="2700" b="1" dirty="0" smtClean="0">
                <a:solidFill>
                  <a:schemeClr val="tx1"/>
                </a:solidFill>
                <a:latin typeface="Arial Narrow" panose="020B0606020202030204" pitchFamily="34" charset="0"/>
              </a:rPr>
              <a:t>Die Ehrenamtlichen in den Kirchengemeinden sind ein überschaubarer, stabiler Kreis von Personen, die das Gemeindeleben tragen. Sie sind funktional vernetzt.</a:t>
            </a:r>
            <a:endParaRPr lang="de-DE" sz="500" b="1" dirty="0" smtClean="0">
              <a:solidFill>
                <a:schemeClr val="tx1"/>
              </a:solidFill>
              <a:latin typeface="Arial Narrow" panose="020B0606020202030204" pitchFamily="34" charset="0"/>
            </a:endParaRPr>
          </a:p>
          <a:p>
            <a:pPr marL="0" indent="0">
              <a:buNone/>
            </a:pPr>
            <a:r>
              <a:rPr lang="de-DE" sz="2700" b="1" dirty="0" smtClean="0">
                <a:solidFill>
                  <a:schemeClr val="tx1"/>
                </a:solidFill>
                <a:latin typeface="Arial Narrow" panose="020B0606020202030204" pitchFamily="34" charset="0"/>
              </a:rPr>
              <a:t>Die meisten Ehrenamtlichen gehören dem Milieu der Traditionsverwurzelten an.</a:t>
            </a:r>
            <a:endParaRPr lang="de-DE" sz="500" b="1" dirty="0" smtClean="0">
              <a:solidFill>
                <a:schemeClr val="tx1"/>
              </a:solidFill>
              <a:latin typeface="Arial Narrow" panose="020B0606020202030204" pitchFamily="34" charset="0"/>
            </a:endParaRPr>
          </a:p>
          <a:p>
            <a:pPr marL="0" indent="0">
              <a:buNone/>
            </a:pPr>
            <a:r>
              <a:rPr lang="de-DE" sz="2700" b="1" dirty="0" smtClean="0">
                <a:solidFill>
                  <a:schemeClr val="tx1"/>
                </a:solidFill>
                <a:latin typeface="Arial Narrow" panose="020B0606020202030204" pitchFamily="34" charset="0"/>
              </a:rPr>
              <a:t>Ca. 50% der Gemeindeveranstaltungen werden selbstständig ohne Beteiligung Hauptamtlicher durchgeführt.</a:t>
            </a:r>
            <a:endParaRPr lang="de-DE" sz="500" b="1" dirty="0" smtClean="0">
              <a:solidFill>
                <a:schemeClr val="tx1"/>
              </a:solidFill>
              <a:latin typeface="Arial Narrow" panose="020B0606020202030204" pitchFamily="34" charset="0"/>
            </a:endParaRPr>
          </a:p>
          <a:p>
            <a:pPr marL="0" indent="0">
              <a:buNone/>
            </a:pPr>
            <a:r>
              <a:rPr lang="de-DE" sz="2700" b="1" dirty="0" smtClean="0">
                <a:solidFill>
                  <a:schemeClr val="tx1"/>
                </a:solidFill>
                <a:latin typeface="Arial Narrow" panose="020B0606020202030204" pitchFamily="34" charset="0"/>
              </a:rPr>
              <a:t>In Gemeinden, in denen kein Hauptamtlicher mehr vor Ort ist, werden mehr Veranstaltungen eigenständig durchgeführt. </a:t>
            </a:r>
            <a:endParaRPr lang="de-DE" sz="500" b="1" dirty="0" smtClean="0">
              <a:solidFill>
                <a:schemeClr val="tx1"/>
              </a:solidFill>
              <a:latin typeface="Arial Narrow" panose="020B0606020202030204" pitchFamily="34" charset="0"/>
            </a:endParaRPr>
          </a:p>
          <a:p>
            <a:pPr marL="0" indent="0">
              <a:buNone/>
            </a:pPr>
            <a:r>
              <a:rPr lang="de-DE" sz="2700" b="1" dirty="0" smtClean="0">
                <a:solidFill>
                  <a:schemeClr val="tx1"/>
                </a:solidFill>
                <a:latin typeface="Arial Narrow" panose="020B0606020202030204" pitchFamily="34" charset="0"/>
              </a:rPr>
              <a:t>Veranstaltungen laufen auch mit geringer Beteiligung weiter.</a:t>
            </a:r>
          </a:p>
        </p:txBody>
      </p:sp>
    </p:spTree>
    <p:extLst>
      <p:ext uri="{BB962C8B-B14F-4D97-AF65-F5344CB8AC3E}">
        <p14:creationId xmlns:p14="http://schemas.microsoft.com/office/powerpoint/2010/main" val="527852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362465"/>
            <a:ext cx="8441872" cy="1276865"/>
          </a:xfrm>
        </p:spPr>
        <p:txBody>
          <a:bodyPr>
            <a:normAutofit fontScale="90000"/>
          </a:bodyPr>
          <a:lstStyle/>
          <a:p>
            <a:pPr algn="ctr"/>
            <a:r>
              <a:rPr lang="de-DE" sz="6000" dirty="0" smtClean="0">
                <a:solidFill>
                  <a:schemeClr val="accent1">
                    <a:lumMod val="50000"/>
                  </a:schemeClr>
                </a:solidFill>
              </a:rPr>
              <a:t>Verbände</a:t>
            </a:r>
            <a:r>
              <a:rPr lang="de-DE" sz="4000" dirty="0" smtClean="0">
                <a:solidFill>
                  <a:schemeClr val="accent1">
                    <a:lumMod val="50000"/>
                  </a:schemeClr>
                </a:solidFill>
              </a:rPr>
              <a:t/>
            </a:r>
            <a:br>
              <a:rPr lang="de-DE" sz="4000" dirty="0" smtClean="0">
                <a:solidFill>
                  <a:schemeClr val="accent1">
                    <a:lumMod val="50000"/>
                  </a:schemeClr>
                </a:solidFill>
              </a:rPr>
            </a:br>
            <a:r>
              <a:rPr lang="de-DE" sz="2000" dirty="0">
                <a:solidFill>
                  <a:srgbClr val="FFFF00"/>
                </a:solidFill>
              </a:rPr>
              <a:t>* unter Leitung </a:t>
            </a:r>
            <a:r>
              <a:rPr lang="de-DE" sz="2000" dirty="0" smtClean="0">
                <a:solidFill>
                  <a:srgbClr val="FFFF00"/>
                </a:solidFill>
              </a:rPr>
              <a:t>Ehrenamtlicher</a:t>
            </a:r>
            <a:endParaRPr lang="de-DE" sz="2000" dirty="0">
              <a:solidFill>
                <a:schemeClr val="accent1">
                  <a:lumMod val="50000"/>
                </a:schemeClr>
              </a:solidFill>
            </a:endParaRPr>
          </a:p>
        </p:txBody>
      </p:sp>
      <p:sp>
        <p:nvSpPr>
          <p:cNvPr id="3" name="Inhaltsplatzhalter 2"/>
          <p:cNvSpPr>
            <a:spLocks noGrp="1"/>
          </p:cNvSpPr>
          <p:nvPr>
            <p:ph idx="1"/>
          </p:nvPr>
        </p:nvSpPr>
        <p:spPr/>
        <p:txBody>
          <a:bodyPr/>
          <a:lstStyle/>
          <a:p>
            <a:pPr marL="0" indent="0">
              <a:buNone/>
            </a:pPr>
            <a:r>
              <a:rPr lang="de-DE" sz="2800" b="1" dirty="0">
                <a:solidFill>
                  <a:schemeClr val="tx1"/>
                </a:solidFill>
                <a:latin typeface="Arial Narrow" panose="020B0606020202030204" pitchFamily="34" charset="0"/>
              </a:rPr>
              <a:t>Katholische Arbeitnehmerbewegung (</a:t>
            </a:r>
            <a:r>
              <a:rPr lang="de-DE" sz="2800" b="1" dirty="0" smtClean="0">
                <a:solidFill>
                  <a:schemeClr val="tx1"/>
                </a:solidFill>
                <a:latin typeface="Arial Narrow" panose="020B0606020202030204" pitchFamily="34" charset="0"/>
              </a:rPr>
              <a:t>KAB)  </a:t>
            </a:r>
            <a:r>
              <a:rPr lang="de-DE" sz="1600" b="1" dirty="0" smtClean="0">
                <a:solidFill>
                  <a:srgbClr val="FFFF00"/>
                </a:solidFill>
                <a:latin typeface="Arial Narrow" panose="020B0606020202030204" pitchFamily="34" charset="0"/>
              </a:rPr>
              <a:t>Maria </a:t>
            </a:r>
            <a:r>
              <a:rPr lang="de-DE" sz="1600" b="1" dirty="0">
                <a:solidFill>
                  <a:srgbClr val="FFFF00"/>
                </a:solidFill>
                <a:latin typeface="Arial Narrow" panose="020B0606020202030204" pitchFamily="34" charset="0"/>
              </a:rPr>
              <a:t>Frieden, Enger</a:t>
            </a:r>
            <a:endParaRPr lang="de-DE" sz="1600" b="1" dirty="0">
              <a:solidFill>
                <a:schemeClr val="tx1"/>
              </a:solidFill>
              <a:latin typeface="Arial Narrow" panose="020B0606020202030204" pitchFamily="34" charset="0"/>
            </a:endParaRPr>
          </a:p>
          <a:p>
            <a:pPr marL="0" indent="0">
              <a:buNone/>
            </a:pPr>
            <a:r>
              <a:rPr lang="de-DE" sz="2800" b="1" dirty="0">
                <a:solidFill>
                  <a:schemeClr val="tx1"/>
                </a:solidFill>
                <a:latin typeface="Arial Narrow" panose="020B0606020202030204" pitchFamily="34" charset="0"/>
              </a:rPr>
              <a:t>Katholische Frauengemeinschaft (</a:t>
            </a:r>
            <a:r>
              <a:rPr lang="de-DE" sz="2800" b="1" dirty="0" err="1" smtClean="0">
                <a:solidFill>
                  <a:schemeClr val="tx1"/>
                </a:solidFill>
                <a:latin typeface="Arial Narrow" panose="020B0606020202030204" pitchFamily="34" charset="0"/>
              </a:rPr>
              <a:t>kfd</a:t>
            </a:r>
            <a:r>
              <a:rPr lang="de-DE" sz="2800" b="1" dirty="0" smtClean="0">
                <a:solidFill>
                  <a:schemeClr val="tx1"/>
                </a:solidFill>
                <a:latin typeface="Arial Narrow" panose="020B0606020202030204" pitchFamily="34" charset="0"/>
              </a:rPr>
              <a:t>)</a:t>
            </a:r>
            <a:r>
              <a:rPr lang="de-DE" sz="2800" b="1" dirty="0">
                <a:solidFill>
                  <a:srgbClr val="FFFF00"/>
                </a:solidFill>
                <a:latin typeface="Arial Narrow" panose="020B0606020202030204" pitchFamily="34" charset="0"/>
              </a:rPr>
              <a:t> </a:t>
            </a:r>
            <a:r>
              <a:rPr lang="de-DE" sz="2800" b="1" dirty="0" smtClean="0">
                <a:solidFill>
                  <a:srgbClr val="FFFF00"/>
                </a:solidFill>
                <a:latin typeface="Arial Narrow" panose="020B0606020202030204" pitchFamily="34" charset="0"/>
              </a:rPr>
              <a:t> </a:t>
            </a:r>
            <a:r>
              <a:rPr lang="de-DE" sz="1600" b="1" dirty="0" smtClean="0">
                <a:solidFill>
                  <a:srgbClr val="FFFF00"/>
                </a:solidFill>
                <a:latin typeface="Arial Narrow" panose="020B0606020202030204" pitchFamily="34" charset="0"/>
              </a:rPr>
              <a:t>St</a:t>
            </a:r>
            <a:r>
              <a:rPr lang="de-DE" sz="1600" b="1" dirty="0">
                <a:solidFill>
                  <a:srgbClr val="FFFF00"/>
                </a:solidFill>
                <a:latin typeface="Arial Narrow" panose="020B0606020202030204" pitchFamily="34" charset="0"/>
              </a:rPr>
              <a:t>. Joh. Baptist, Bünde, Enger, </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Spenge</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r>
              <a:rPr lang="de-DE" sz="1600" b="1" dirty="0" smtClean="0">
                <a:solidFill>
                  <a:srgbClr val="FFFF00"/>
                </a:solidFill>
                <a:latin typeface="Arial Narrow" panose="020B0606020202030204" pitchFamily="34" charset="0"/>
              </a:rPr>
              <a:t> </a:t>
            </a:r>
          </a:p>
          <a:p>
            <a:pPr marL="0" indent="0">
              <a:buNone/>
            </a:pPr>
            <a:r>
              <a:rPr lang="de-DE" sz="2800" b="1" dirty="0" smtClean="0">
                <a:solidFill>
                  <a:schemeClr val="tx1"/>
                </a:solidFill>
                <a:latin typeface="Arial Narrow" panose="020B0606020202030204" pitchFamily="34" charset="0"/>
              </a:rPr>
              <a:t>Kolping  </a:t>
            </a:r>
            <a:r>
              <a:rPr lang="de-DE" sz="1600" b="1" dirty="0" err="1" smtClean="0">
                <a:solidFill>
                  <a:srgbClr val="FFFF00"/>
                </a:solidFill>
                <a:latin typeface="Arial Narrow" panose="020B0606020202030204" pitchFamily="34" charset="0"/>
              </a:rPr>
              <a:t>Kirchlengern</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endParaRPr lang="de-DE" sz="1600" b="1" dirty="0">
              <a:solidFill>
                <a:schemeClr val="tx1"/>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Pfadfinder  </a:t>
            </a:r>
            <a:r>
              <a:rPr lang="de-DE" sz="1600" b="1" dirty="0" smtClean="0">
                <a:solidFill>
                  <a:srgbClr val="FFFF00"/>
                </a:solidFill>
                <a:latin typeface="Arial Narrow" panose="020B0606020202030204" pitchFamily="34" charset="0"/>
              </a:rPr>
              <a:t>St</a:t>
            </a:r>
            <a:r>
              <a:rPr lang="de-DE" sz="1600" b="1" dirty="0">
                <a:solidFill>
                  <a:srgbClr val="FFFF00"/>
                </a:solidFill>
                <a:latin typeface="Arial Narrow" panose="020B0606020202030204" pitchFamily="34" charset="0"/>
              </a:rPr>
              <a:t>. Joh. Baptist</a:t>
            </a:r>
            <a:endParaRPr lang="de-DE" sz="1600" b="1" dirty="0">
              <a:solidFill>
                <a:schemeClr val="tx1"/>
              </a:solidFill>
              <a:latin typeface="Arial Narrow" panose="020B0606020202030204" pitchFamily="34" charset="0"/>
            </a:endParaRPr>
          </a:p>
          <a:p>
            <a:endParaRPr lang="de-DE" b="1" dirty="0"/>
          </a:p>
        </p:txBody>
      </p:sp>
    </p:spTree>
    <p:extLst>
      <p:ext uri="{BB962C8B-B14F-4D97-AF65-F5344CB8AC3E}">
        <p14:creationId xmlns:p14="http://schemas.microsoft.com/office/powerpoint/2010/main" val="2705015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dirty="0" smtClean="0">
                <a:solidFill>
                  <a:schemeClr val="accent1">
                    <a:lumMod val="50000"/>
                  </a:schemeClr>
                </a:solidFill>
              </a:rPr>
              <a:t>Gespräch und Geselligkeit</a:t>
            </a:r>
            <a:r>
              <a:rPr lang="de-DE" sz="4800" dirty="0" smtClean="0">
                <a:solidFill>
                  <a:schemeClr val="accent1">
                    <a:lumMod val="50000"/>
                  </a:schemeClr>
                </a:solidFill>
              </a:rPr>
              <a:t/>
            </a:r>
            <a:br>
              <a:rPr lang="de-DE" sz="4800" dirty="0" smtClean="0">
                <a:solidFill>
                  <a:schemeClr val="accent1">
                    <a:lumMod val="50000"/>
                  </a:schemeClr>
                </a:solidFill>
              </a:rPr>
            </a:br>
            <a:r>
              <a:rPr lang="de-DE" sz="2000" dirty="0">
                <a:solidFill>
                  <a:srgbClr val="FFFF00"/>
                </a:solidFill>
              </a:rPr>
              <a:t>* unter Leitung Ehrenamtlicher  </a:t>
            </a:r>
            <a:r>
              <a:rPr lang="de-DE" sz="2000" dirty="0">
                <a:solidFill>
                  <a:srgbClr val="FF00FF"/>
                </a:solidFill>
              </a:rPr>
              <a:t>* unter Leitung Hauptamtlicher</a:t>
            </a:r>
          </a:p>
        </p:txBody>
      </p:sp>
      <p:sp>
        <p:nvSpPr>
          <p:cNvPr id="3" name="Inhaltsplatzhalter 2"/>
          <p:cNvSpPr>
            <a:spLocks noGrp="1"/>
          </p:cNvSpPr>
          <p:nvPr>
            <p:ph idx="1"/>
          </p:nvPr>
        </p:nvSpPr>
        <p:spPr>
          <a:xfrm>
            <a:off x="411892" y="1341663"/>
            <a:ext cx="8526161" cy="4732565"/>
          </a:xfrm>
        </p:spPr>
        <p:txBody>
          <a:bodyPr>
            <a:normAutofit/>
          </a:bodyPr>
          <a:lstStyle/>
          <a:p>
            <a:pPr marL="0" indent="0">
              <a:buNone/>
            </a:pPr>
            <a:r>
              <a:rPr lang="de-DE" sz="2400" b="1" dirty="0" smtClean="0">
                <a:solidFill>
                  <a:schemeClr val="tx1"/>
                </a:solidFill>
                <a:latin typeface="Arial Narrow" panose="020B0606020202030204" pitchFamily="34" charset="0"/>
              </a:rPr>
              <a:t>Bibelkreis  </a:t>
            </a:r>
            <a:r>
              <a:rPr lang="de-DE" sz="1600" b="1" dirty="0" smtClean="0">
                <a:solidFill>
                  <a:srgbClr val="FFFF00"/>
                </a:solidFill>
                <a:latin typeface="Arial Narrow" panose="020B0606020202030204" pitchFamily="34" charset="0"/>
              </a:rPr>
              <a:t>Maria Frieden</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Kirchencafé  </a:t>
            </a:r>
            <a:r>
              <a:rPr lang="de-DE" sz="1600" b="1" dirty="0" smtClean="0">
                <a:solidFill>
                  <a:srgbClr val="FFFF00"/>
                </a:solidFill>
                <a:latin typeface="Arial Narrow" panose="020B0606020202030204" pitchFamily="34" charset="0"/>
              </a:rPr>
              <a:t>St. Joh. Baptist, St. Paulus, Maria Frieden, Bünde, Enger, </a:t>
            </a:r>
            <a:r>
              <a:rPr lang="de-DE" sz="1600" b="1" dirty="0" err="1" smtClean="0">
                <a:solidFill>
                  <a:srgbClr val="FFFF00"/>
                </a:solidFill>
                <a:latin typeface="Arial Narrow" panose="020B0606020202030204" pitchFamily="34" charset="0"/>
              </a:rPr>
              <a:t>Spenge</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Frauen- oder Caritasfrühstück  </a:t>
            </a:r>
            <a:r>
              <a:rPr lang="de-DE" sz="1600" b="1" dirty="0" smtClean="0">
                <a:solidFill>
                  <a:srgbClr val="FFFF00"/>
                </a:solidFill>
                <a:latin typeface="Arial Narrow" panose="020B0606020202030204" pitchFamily="34" charset="0"/>
              </a:rPr>
              <a:t>St. Joh. Baptist, Maria Frieden, Enger, </a:t>
            </a:r>
            <a:r>
              <a:rPr lang="de-DE" sz="1600" b="1" dirty="0" err="1" smtClean="0">
                <a:solidFill>
                  <a:srgbClr val="FFFF00"/>
                </a:solidFill>
                <a:latin typeface="Arial Narrow" panose="020B0606020202030204" pitchFamily="34" charset="0"/>
              </a:rPr>
              <a:t>Spenge</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endParaRPr lang="de-DE" sz="2400" b="1" dirty="0" smtClean="0">
              <a:solidFill>
                <a:srgbClr val="FFFF00"/>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Handarbeitstreff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Spenge</a:t>
            </a:r>
            <a:r>
              <a:rPr lang="de-DE" sz="1600" b="1" dirty="0" smtClean="0">
                <a:solidFill>
                  <a:schemeClr val="tx1"/>
                </a:solidFill>
                <a:latin typeface="Arial Narrow" panose="020B0606020202030204" pitchFamily="34" charset="0"/>
              </a:rPr>
              <a:t> </a:t>
            </a:r>
          </a:p>
          <a:p>
            <a:pPr marL="0" indent="0">
              <a:buNone/>
            </a:pPr>
            <a:r>
              <a:rPr lang="de-DE" sz="2400" b="1" dirty="0" smtClean="0">
                <a:solidFill>
                  <a:schemeClr val="tx1"/>
                </a:solidFill>
                <a:latin typeface="Arial Narrow" panose="020B0606020202030204" pitchFamily="34" charset="0"/>
              </a:rPr>
              <a:t>Frauengruppe  </a:t>
            </a:r>
            <a:r>
              <a:rPr lang="de-DE" sz="1600" b="1" dirty="0" smtClean="0">
                <a:solidFill>
                  <a:srgbClr val="FFFF00"/>
                </a:solidFill>
                <a:latin typeface="Arial Narrow" panose="020B0606020202030204" pitchFamily="34" charset="0"/>
              </a:rPr>
              <a:t>St. Paulus, Maria Frieden,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a:t>
            </a:r>
            <a:r>
              <a:rPr lang="de-DE" sz="1600" b="1" dirty="0" err="1" smtClean="0">
                <a:solidFill>
                  <a:srgbClr val="FF00FF"/>
                </a:solidFill>
                <a:latin typeface="Arial Narrow" panose="020B0606020202030204" pitchFamily="34" charset="0"/>
              </a:rPr>
              <a:t>Kirchlengern</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Männergruppe  </a:t>
            </a:r>
            <a:r>
              <a:rPr lang="de-DE" sz="1600" b="1" dirty="0" smtClean="0">
                <a:solidFill>
                  <a:srgbClr val="FFFF00"/>
                </a:solidFill>
                <a:latin typeface="Arial Narrow" panose="020B0606020202030204" pitchFamily="34" charset="0"/>
              </a:rPr>
              <a:t>Maria Frieden</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Seniorengruppe  </a:t>
            </a:r>
            <a:r>
              <a:rPr lang="de-DE" sz="1600" b="1" dirty="0" smtClean="0">
                <a:solidFill>
                  <a:srgbClr val="FFFF00"/>
                </a:solidFill>
                <a:latin typeface="Arial Narrow" panose="020B0606020202030204" pitchFamily="34" charset="0"/>
              </a:rPr>
              <a:t>St. Paulus, Maria Frieden, Bünde,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Kirchlengern</a:t>
            </a:r>
            <a:r>
              <a:rPr lang="de-DE" sz="1600" b="1" dirty="0" smtClean="0">
                <a:solidFill>
                  <a:srgbClr val="FFFF00"/>
                </a:solidFill>
                <a:latin typeface="Arial Narrow" panose="020B0606020202030204" pitchFamily="34" charset="0"/>
              </a:rPr>
              <a:t>, Enger, </a:t>
            </a:r>
            <a:r>
              <a:rPr lang="de-DE" sz="1600" b="1" dirty="0" err="1" smtClean="0">
                <a:solidFill>
                  <a:srgbClr val="FFFF00"/>
                </a:solidFill>
                <a:latin typeface="Arial Narrow" panose="020B0606020202030204" pitchFamily="34" charset="0"/>
              </a:rPr>
              <a:t>Spenge</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Senioren-Frauenkreis  </a:t>
            </a:r>
            <a:r>
              <a:rPr lang="de-DE" sz="1600" b="1" dirty="0" smtClean="0">
                <a:solidFill>
                  <a:srgbClr val="FFFF00"/>
                </a:solidFill>
                <a:latin typeface="Arial Narrow" panose="020B0606020202030204" pitchFamily="34" charset="0"/>
              </a:rPr>
              <a:t>Maria Frieden, </a:t>
            </a:r>
            <a:r>
              <a:rPr lang="de-DE" sz="1600" b="1" dirty="0" err="1" smtClean="0">
                <a:solidFill>
                  <a:srgbClr val="FF00FF"/>
                </a:solidFill>
                <a:latin typeface="Arial Narrow" panose="020B0606020202030204" pitchFamily="34" charset="0"/>
              </a:rPr>
              <a:t>Kirchlengern</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Seniorennachmittag im PV  </a:t>
            </a:r>
            <a:r>
              <a:rPr lang="de-DE" sz="1600" b="1" dirty="0" smtClean="0">
                <a:solidFill>
                  <a:srgbClr val="FF00FF"/>
                </a:solidFill>
                <a:latin typeface="Arial Narrow" panose="020B0606020202030204" pitchFamily="34" charset="0"/>
              </a:rPr>
              <a:t>Bünde</a:t>
            </a:r>
            <a:endParaRPr lang="de-DE" sz="2400" b="1" dirty="0">
              <a:solidFill>
                <a:srgbClr val="FF00FF"/>
              </a:solidFill>
              <a:latin typeface="Arial Narrow" panose="020B0606020202030204" pitchFamily="34" charset="0"/>
            </a:endParaRPr>
          </a:p>
        </p:txBody>
      </p:sp>
    </p:spTree>
    <p:extLst>
      <p:ext uri="{BB962C8B-B14F-4D97-AF65-F5344CB8AC3E}">
        <p14:creationId xmlns:p14="http://schemas.microsoft.com/office/powerpoint/2010/main" val="2100858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4"/>
            <a:ext cx="8441872" cy="820400"/>
          </a:xfrm>
        </p:spPr>
        <p:txBody>
          <a:bodyPr>
            <a:normAutofit/>
          </a:bodyPr>
          <a:lstStyle/>
          <a:p>
            <a:pPr algn="ctr"/>
            <a:r>
              <a:rPr lang="de-DE" sz="3200" dirty="0" err="1">
                <a:solidFill>
                  <a:schemeClr val="accent1">
                    <a:lumMod val="50000"/>
                  </a:schemeClr>
                </a:solidFill>
              </a:rPr>
              <a:t>GottesDienstbesuch</a:t>
            </a:r>
            <a:r>
              <a:rPr lang="de-DE" sz="3200" dirty="0">
                <a:solidFill>
                  <a:schemeClr val="accent1">
                    <a:lumMod val="50000"/>
                  </a:schemeClr>
                </a:solidFill>
              </a:rPr>
              <a:t> im Pastoralen  </a:t>
            </a:r>
            <a:r>
              <a:rPr lang="de-DE" sz="3200" dirty="0" err="1">
                <a:solidFill>
                  <a:schemeClr val="accent1">
                    <a:lumMod val="50000"/>
                  </a:schemeClr>
                </a:solidFill>
              </a:rPr>
              <a:t>RAum</a:t>
            </a:r>
            <a:r>
              <a:rPr lang="de-DE" sz="3200" dirty="0">
                <a:solidFill>
                  <a:schemeClr val="accent1">
                    <a:lumMod val="50000"/>
                  </a:schemeClr>
                </a:solidFill>
              </a:rPr>
              <a:t> </a:t>
            </a:r>
            <a:endParaRPr lang="de-DE" sz="3200" dirty="0"/>
          </a:p>
        </p:txBody>
      </p:sp>
      <p:pic>
        <p:nvPicPr>
          <p:cNvPr id="4" name="Inhaltsplatzhalter 3"/>
          <p:cNvPicPr>
            <a:picLocks noGrp="1" noChangeAspect="1"/>
          </p:cNvPicPr>
          <p:nvPr>
            <p:ph idx="1"/>
          </p:nvPr>
        </p:nvPicPr>
        <p:blipFill>
          <a:blip r:embed="rId2"/>
          <a:stretch>
            <a:fillRect/>
          </a:stretch>
        </p:blipFill>
        <p:spPr>
          <a:xfrm>
            <a:off x="716691" y="1054444"/>
            <a:ext cx="7878277" cy="5191785"/>
          </a:xfrm>
          <a:prstGeom prst="rect">
            <a:avLst/>
          </a:prstGeom>
        </p:spPr>
      </p:pic>
    </p:spTree>
    <p:extLst>
      <p:ext uri="{BB962C8B-B14F-4D97-AF65-F5344CB8AC3E}">
        <p14:creationId xmlns:p14="http://schemas.microsoft.com/office/powerpoint/2010/main" val="3471984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995" y="234043"/>
            <a:ext cx="8806248" cy="1023257"/>
          </a:xfrm>
        </p:spPr>
        <p:txBody>
          <a:bodyPr>
            <a:normAutofit/>
          </a:bodyPr>
          <a:lstStyle/>
          <a:p>
            <a:pPr algn="ctr"/>
            <a:r>
              <a:rPr lang="de-DE" sz="3200" dirty="0" err="1" smtClean="0">
                <a:solidFill>
                  <a:schemeClr val="accent1">
                    <a:lumMod val="50000"/>
                  </a:schemeClr>
                </a:solidFill>
              </a:rPr>
              <a:t>GottesDienstbesuch</a:t>
            </a:r>
            <a:r>
              <a:rPr lang="de-DE" sz="3200" dirty="0" smtClean="0">
                <a:solidFill>
                  <a:schemeClr val="accent1">
                    <a:lumMod val="50000"/>
                  </a:schemeClr>
                </a:solidFill>
              </a:rPr>
              <a:t> im Pastoralen  </a:t>
            </a:r>
            <a:r>
              <a:rPr lang="de-DE" sz="3200" dirty="0" err="1" smtClean="0">
                <a:solidFill>
                  <a:schemeClr val="accent1">
                    <a:lumMod val="50000"/>
                  </a:schemeClr>
                </a:solidFill>
              </a:rPr>
              <a:t>RAum</a:t>
            </a:r>
            <a:r>
              <a:rPr lang="de-DE" sz="3200" dirty="0" smtClean="0">
                <a:solidFill>
                  <a:schemeClr val="accent1">
                    <a:lumMod val="50000"/>
                  </a:schemeClr>
                </a:solidFill>
              </a:rPr>
              <a:t> </a:t>
            </a:r>
            <a:endParaRPr lang="de-DE" sz="3200" dirty="0">
              <a:solidFill>
                <a:schemeClr val="accent1">
                  <a:lumMod val="50000"/>
                </a:schemeClr>
              </a:solidFill>
            </a:endParaRPr>
          </a:p>
        </p:txBody>
      </p:sp>
      <p:pic>
        <p:nvPicPr>
          <p:cNvPr id="4" name="Inhaltsplatzhalter 3"/>
          <p:cNvPicPr>
            <a:picLocks noGrp="1" noChangeAspect="1"/>
          </p:cNvPicPr>
          <p:nvPr>
            <p:ph idx="1"/>
          </p:nvPr>
        </p:nvPicPr>
        <p:blipFill>
          <a:blip r:embed="rId2"/>
          <a:stretch>
            <a:fillRect/>
          </a:stretch>
        </p:blipFill>
        <p:spPr>
          <a:xfrm>
            <a:off x="404615" y="1341438"/>
            <a:ext cx="8269683" cy="4732337"/>
          </a:xfrm>
          <a:prstGeom prst="rect">
            <a:avLst/>
          </a:prstGeom>
        </p:spPr>
      </p:pic>
    </p:spTree>
    <p:extLst>
      <p:ext uri="{BB962C8B-B14F-4D97-AF65-F5344CB8AC3E}">
        <p14:creationId xmlns:p14="http://schemas.microsoft.com/office/powerpoint/2010/main" val="342293321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3200" dirty="0" err="1">
                <a:solidFill>
                  <a:schemeClr val="accent1">
                    <a:lumMod val="50000"/>
                  </a:schemeClr>
                </a:solidFill>
              </a:rPr>
              <a:t>GottesDienstbesuch</a:t>
            </a:r>
            <a:r>
              <a:rPr lang="de-DE" sz="3200" dirty="0">
                <a:solidFill>
                  <a:schemeClr val="accent1">
                    <a:lumMod val="50000"/>
                  </a:schemeClr>
                </a:solidFill>
              </a:rPr>
              <a:t> im Pastoralen  </a:t>
            </a:r>
            <a:r>
              <a:rPr lang="de-DE" sz="3200" dirty="0" err="1">
                <a:solidFill>
                  <a:schemeClr val="accent1">
                    <a:lumMod val="50000"/>
                  </a:schemeClr>
                </a:solidFill>
              </a:rPr>
              <a:t>RAum</a:t>
            </a:r>
            <a:r>
              <a:rPr lang="de-DE" sz="3200" dirty="0">
                <a:solidFill>
                  <a:schemeClr val="accent1">
                    <a:lumMod val="50000"/>
                  </a:schemeClr>
                </a:solidFill>
              </a:rPr>
              <a:t> </a:t>
            </a:r>
            <a:endParaRPr lang="de-DE" sz="3200" dirty="0"/>
          </a:p>
        </p:txBody>
      </p:sp>
      <p:sp>
        <p:nvSpPr>
          <p:cNvPr id="3" name="Inhaltsplatzhalter 2"/>
          <p:cNvSpPr>
            <a:spLocks noGrp="1"/>
          </p:cNvSpPr>
          <p:nvPr>
            <p:ph idx="1"/>
          </p:nvPr>
        </p:nvSpPr>
        <p:spPr/>
        <p:txBody>
          <a:bodyPr>
            <a:normAutofit/>
          </a:bodyPr>
          <a:lstStyle/>
          <a:p>
            <a:pPr marL="0" indent="0">
              <a:buNone/>
            </a:pPr>
            <a:r>
              <a:rPr lang="de-DE" sz="4000" b="1" dirty="0">
                <a:solidFill>
                  <a:schemeClr val="tx1"/>
                </a:solidFill>
                <a:latin typeface="Arial Narrow" panose="020B0606020202030204" pitchFamily="34" charset="0"/>
              </a:rPr>
              <a:t>Die meisten Gottesdienstbesucher sind im Rentenalter.</a:t>
            </a:r>
          </a:p>
          <a:p>
            <a:pPr marL="0" indent="0">
              <a:buNone/>
            </a:pPr>
            <a:r>
              <a:rPr lang="de-DE" sz="4000" b="1" dirty="0" smtClean="0">
                <a:solidFill>
                  <a:schemeClr val="tx1"/>
                </a:solidFill>
                <a:latin typeface="Arial Narrow" panose="020B0606020202030204" pitchFamily="34" charset="0"/>
              </a:rPr>
              <a:t>Die Zahl der Gottesdienstbesucher hat sich in den letzten 20 Jahren halbiert.</a:t>
            </a:r>
            <a:endParaRPr lang="de-DE" sz="4000" b="1" dirty="0">
              <a:solidFill>
                <a:schemeClr val="tx1"/>
              </a:solidFill>
              <a:latin typeface="Arial Narrow" panose="020B0606020202030204" pitchFamily="34" charset="0"/>
            </a:endParaRPr>
          </a:p>
          <a:p>
            <a:pPr marL="0" indent="0">
              <a:buNone/>
            </a:pPr>
            <a:r>
              <a:rPr lang="de-DE" sz="4000" b="1" dirty="0" smtClean="0">
                <a:solidFill>
                  <a:schemeClr val="tx1"/>
                </a:solidFill>
                <a:latin typeface="Arial Narrow" panose="020B0606020202030204" pitchFamily="34" charset="0"/>
              </a:rPr>
              <a:t>Sie wird sich in den nächsten 10 Jahren wieder halbieren.</a:t>
            </a:r>
          </a:p>
        </p:txBody>
      </p:sp>
    </p:spTree>
    <p:extLst>
      <p:ext uri="{BB962C8B-B14F-4D97-AF65-F5344CB8AC3E}">
        <p14:creationId xmlns:p14="http://schemas.microsoft.com/office/powerpoint/2010/main" val="1276308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800" dirty="0" smtClean="0">
                <a:solidFill>
                  <a:schemeClr val="accent1">
                    <a:lumMod val="50000"/>
                  </a:schemeClr>
                </a:solidFill>
              </a:rPr>
              <a:t>Heilige Messen im Pastoralen Raum</a:t>
            </a:r>
            <a:endParaRPr lang="de-DE" sz="3800" dirty="0">
              <a:solidFill>
                <a:schemeClr val="accent1">
                  <a:lumMod val="50000"/>
                </a:schemeClr>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76413920"/>
              </p:ext>
            </p:extLst>
          </p:nvPr>
        </p:nvGraphicFramePr>
        <p:xfrm>
          <a:off x="203756" y="1095630"/>
          <a:ext cx="8701346" cy="4983897"/>
        </p:xfrm>
        <a:graphic>
          <a:graphicData uri="http://schemas.openxmlformats.org/drawingml/2006/table">
            <a:tbl>
              <a:tblPr firstRow="1" firstCol="1" bandRow="1">
                <a:tableStyleId>{5C22544A-7EE6-4342-B048-85BDC9FD1C3A}</a:tableStyleId>
              </a:tblPr>
              <a:tblGrid>
                <a:gridCol w="1179515"/>
                <a:gridCol w="610286"/>
                <a:gridCol w="799070"/>
                <a:gridCol w="2075935"/>
                <a:gridCol w="1367481"/>
                <a:gridCol w="650789"/>
                <a:gridCol w="683741"/>
                <a:gridCol w="1334529"/>
              </a:tblGrid>
              <a:tr h="361272">
                <a:tc>
                  <a:txBody>
                    <a:bodyPr/>
                    <a:lstStyle/>
                    <a:p>
                      <a:pPr>
                        <a:lnSpc>
                          <a:spcPct val="115000"/>
                        </a:lnSpc>
                        <a:spcAft>
                          <a:spcPts val="0"/>
                        </a:spcAft>
                      </a:pPr>
                      <a:r>
                        <a:rPr lang="de-DE" sz="900" dirty="0">
                          <a:effectLst/>
                        </a:rPr>
                        <a:t>Gottesdienstort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Montag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Dienstag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Mittwoch</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Donnerstag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Freitag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Samstag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gn="ctr">
                        <a:lnSpc>
                          <a:spcPct val="115000"/>
                        </a:lnSpc>
                        <a:spcAft>
                          <a:spcPts val="0"/>
                        </a:spcAft>
                      </a:pPr>
                      <a:r>
                        <a:rPr lang="de-DE" sz="900" dirty="0">
                          <a:effectLst/>
                        </a:rPr>
                        <a:t>Sonntag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r>
              <a:tr h="361420">
                <a:tc>
                  <a:txBody>
                    <a:bodyPr/>
                    <a:lstStyle/>
                    <a:p>
                      <a:pPr>
                        <a:lnSpc>
                          <a:spcPct val="115000"/>
                        </a:lnSpc>
                        <a:spcAft>
                          <a:spcPts val="0"/>
                        </a:spcAft>
                      </a:pPr>
                      <a:r>
                        <a:rPr lang="de-DE" sz="900" dirty="0">
                          <a:effectLst/>
                        </a:rPr>
                        <a:t>St. Joh. Baptist Herford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08.30 Uhr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08.15 Uhr Wilhelm-Oberhaus-Schule</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17.00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09.30 Uhr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193413">
                <a:tc>
                  <a:txBody>
                    <a:bodyPr/>
                    <a:lstStyle/>
                    <a:p>
                      <a:pPr>
                        <a:lnSpc>
                          <a:spcPct val="115000"/>
                        </a:lnSpc>
                        <a:spcAft>
                          <a:spcPts val="0"/>
                        </a:spcAft>
                      </a:pPr>
                      <a:r>
                        <a:rPr lang="de-DE" sz="900" dirty="0">
                          <a:effectLst/>
                        </a:rPr>
                        <a:t>St. Paulus Herford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19.00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11.00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61272">
                <a:tc>
                  <a:txBody>
                    <a:bodyPr/>
                    <a:lstStyle/>
                    <a:p>
                      <a:pPr>
                        <a:lnSpc>
                          <a:spcPct val="115000"/>
                        </a:lnSpc>
                        <a:spcAft>
                          <a:spcPts val="0"/>
                        </a:spcAft>
                      </a:pPr>
                      <a:r>
                        <a:rPr lang="de-DE" sz="900" dirty="0">
                          <a:effectLst/>
                        </a:rPr>
                        <a:t>Maria Frieden Herford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08.30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pPr>
                      <a:endParaRPr lang="de-DE" sz="900" b="1">
                        <a:effectLst/>
                        <a:latin typeface="Calibri" panose="020F0502020204030204" pitchFamily="34" charset="0"/>
                      </a:endParaRPr>
                    </a:p>
                  </a:txBody>
                  <a:tcPr marL="58097" marR="58097" marT="0" marB="0"/>
                </a:tc>
                <a:tc>
                  <a:txBody>
                    <a:bodyPr/>
                    <a:lstStyle/>
                    <a:p>
                      <a:pPr>
                        <a:lnSpc>
                          <a:spcPct val="115000"/>
                        </a:lnSpc>
                        <a:spcAft>
                          <a:spcPts val="0"/>
                        </a:spcAft>
                      </a:pPr>
                      <a:r>
                        <a:rPr lang="de-DE" sz="900" b="1">
                          <a:effectLst/>
                        </a:rPr>
                        <a:t>11.00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61272">
                <a:tc>
                  <a:txBody>
                    <a:bodyPr/>
                    <a:lstStyle/>
                    <a:p>
                      <a:pPr>
                        <a:lnSpc>
                          <a:spcPct val="115000"/>
                        </a:lnSpc>
                        <a:spcAft>
                          <a:spcPts val="0"/>
                        </a:spcAft>
                      </a:pPr>
                      <a:r>
                        <a:rPr lang="de-DE" sz="900" dirty="0">
                          <a:effectLst/>
                        </a:rPr>
                        <a:t>Altenheim Maria Rast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10.00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10.00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10.00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09.30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61272">
                <a:tc>
                  <a:txBody>
                    <a:bodyPr/>
                    <a:lstStyle/>
                    <a:p>
                      <a:pPr>
                        <a:lnSpc>
                          <a:spcPct val="115000"/>
                        </a:lnSpc>
                        <a:spcAft>
                          <a:spcPts val="0"/>
                        </a:spcAft>
                      </a:pPr>
                      <a:r>
                        <a:rPr lang="de-DE" sz="900" dirty="0">
                          <a:effectLst/>
                        </a:rPr>
                        <a:t>Mathilden-Hospital</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17.00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61272">
                <a:tc>
                  <a:txBody>
                    <a:bodyPr/>
                    <a:lstStyle/>
                    <a:p>
                      <a:pPr>
                        <a:lnSpc>
                          <a:spcPct val="115000"/>
                        </a:lnSpc>
                        <a:spcAft>
                          <a:spcPts val="0"/>
                        </a:spcAft>
                      </a:pPr>
                      <a:r>
                        <a:rPr lang="de-DE" sz="900" dirty="0">
                          <a:effectLst/>
                        </a:rPr>
                        <a:t>St. Josef </a:t>
                      </a:r>
                      <a:r>
                        <a:rPr lang="de-DE" sz="900" dirty="0" err="1">
                          <a:effectLst/>
                        </a:rPr>
                        <a:t>Elverdissen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18.30 Uhr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70333">
                <a:tc>
                  <a:txBody>
                    <a:bodyPr/>
                    <a:lstStyle/>
                    <a:p>
                      <a:pPr>
                        <a:lnSpc>
                          <a:spcPct val="115000"/>
                        </a:lnSpc>
                        <a:spcAft>
                          <a:spcPts val="0"/>
                        </a:spcAft>
                      </a:pPr>
                      <a:r>
                        <a:rPr lang="de-DE" sz="3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r>
              <a:tr h="548223">
                <a:tc>
                  <a:txBody>
                    <a:bodyPr/>
                    <a:lstStyle/>
                    <a:p>
                      <a:pPr>
                        <a:lnSpc>
                          <a:spcPct val="115000"/>
                        </a:lnSpc>
                        <a:spcAft>
                          <a:spcPts val="0"/>
                        </a:spcAft>
                      </a:pPr>
                      <a:r>
                        <a:rPr lang="de-DE" sz="900" dirty="0">
                          <a:effectLst/>
                        </a:rPr>
                        <a:t>St. Dionysius Enger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08.30 Uhr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smtClean="0">
                          <a:effectLst/>
                        </a:rPr>
                        <a:t>(1</a:t>
                      </a:r>
                      <a:r>
                        <a:rPr lang="de-DE" sz="900" b="1" dirty="0">
                          <a:effectLst/>
                        </a:rPr>
                        <a:t>. Mittwoch im </a:t>
                      </a:r>
                      <a:r>
                        <a:rPr lang="de-DE" sz="900" b="1" dirty="0" smtClean="0">
                          <a:effectLst/>
                        </a:rPr>
                        <a:t>Monat 15.00 Uhr</a:t>
                      </a:r>
                      <a:r>
                        <a:rPr lang="de-DE" sz="900" b="1" baseline="0" dirty="0" smtClean="0">
                          <a:effectLst/>
                        </a:rPr>
                        <a:t> </a:t>
                      </a:r>
                      <a:r>
                        <a:rPr lang="de-DE" sz="900" b="1" dirty="0" smtClean="0">
                          <a:effectLst/>
                        </a:rPr>
                        <a:t>)</a:t>
                      </a:r>
                      <a:endParaRPr lang="de-DE" sz="900" b="1" dirty="0">
                        <a:effectLst/>
                      </a:endParaRPr>
                    </a:p>
                    <a:p>
                      <a:pPr>
                        <a:lnSpc>
                          <a:spcPct val="115000"/>
                        </a:lnSpc>
                        <a:spcAft>
                          <a:spcPts val="0"/>
                        </a:spcAft>
                      </a:pPr>
                      <a:r>
                        <a:rPr lang="de-DE" sz="900" b="1" dirty="0">
                          <a:effectLst/>
                        </a:rPr>
                        <a:t>18.00 Uhr Rosenkranz</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pPr>
                      <a:endParaRPr lang="de-DE" sz="900" b="1" dirty="0">
                        <a:effectLst/>
                        <a:latin typeface="Calibri" panose="020F0502020204030204" pitchFamily="34"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10.30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193413">
                <a:tc>
                  <a:txBody>
                    <a:bodyPr/>
                    <a:lstStyle/>
                    <a:p>
                      <a:pPr>
                        <a:lnSpc>
                          <a:spcPct val="115000"/>
                        </a:lnSpc>
                        <a:spcAft>
                          <a:spcPts val="0"/>
                        </a:spcAft>
                      </a:pPr>
                      <a:r>
                        <a:rPr lang="de-DE" sz="900" dirty="0">
                          <a:effectLst/>
                        </a:rPr>
                        <a:t>St. Joseph </a:t>
                      </a:r>
                      <a:r>
                        <a:rPr lang="de-DE" sz="900" dirty="0" err="1">
                          <a:effectLst/>
                        </a:rPr>
                        <a:t>Spenge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08.30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09.00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73604">
                <a:tc>
                  <a:txBody>
                    <a:bodyPr/>
                    <a:lstStyle/>
                    <a:p>
                      <a:pPr>
                        <a:lnSpc>
                          <a:spcPct val="115000"/>
                        </a:lnSpc>
                        <a:spcAft>
                          <a:spcPts val="0"/>
                        </a:spcAft>
                      </a:pPr>
                      <a:r>
                        <a:rPr lang="de-DE" sz="800" dirty="0">
                          <a:effectLst/>
                        </a:rPr>
                        <a:t>St. Bonifatius </a:t>
                      </a:r>
                      <a:r>
                        <a:rPr lang="de-DE" sz="800" dirty="0" err="1">
                          <a:effectLst/>
                        </a:rPr>
                        <a:t>Eilshausen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15.00 Uhr Rosenkranz</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18.00 Uhr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17.30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pPr>
                      <a:endParaRPr lang="de-DE" sz="900" b="1">
                        <a:effectLst/>
                        <a:latin typeface="Calibri" panose="020F0502020204030204" pitchFamily="34" charset="0"/>
                      </a:endParaRPr>
                    </a:p>
                  </a:txBody>
                  <a:tcPr marL="58097" marR="58097" marT="0" marB="0"/>
                </a:tc>
              </a:tr>
              <a:tr h="70333">
                <a:tc>
                  <a:txBody>
                    <a:bodyPr/>
                    <a:lstStyle/>
                    <a:p>
                      <a:pPr>
                        <a:lnSpc>
                          <a:spcPct val="115000"/>
                        </a:lnSpc>
                        <a:spcAft>
                          <a:spcPts val="0"/>
                        </a:spcAft>
                      </a:pPr>
                      <a:r>
                        <a:rPr lang="de-DE" sz="3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c>
                  <a:txBody>
                    <a:bodyPr/>
                    <a:lstStyle/>
                    <a:p>
                      <a:pPr>
                        <a:lnSpc>
                          <a:spcPct val="115000"/>
                        </a:lnSpc>
                        <a:spcAft>
                          <a:spcPts val="0"/>
                        </a:spcAft>
                      </a:pPr>
                      <a:r>
                        <a:rPr lang="de-DE" sz="3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solidFill>
                      <a:schemeClr val="accent2">
                        <a:lumMod val="75000"/>
                      </a:schemeClr>
                    </a:solidFill>
                  </a:tcPr>
                </a:tc>
              </a:tr>
              <a:tr h="342095">
                <a:tc>
                  <a:txBody>
                    <a:bodyPr/>
                    <a:lstStyle/>
                    <a:p>
                      <a:pPr>
                        <a:lnSpc>
                          <a:spcPct val="115000"/>
                        </a:lnSpc>
                        <a:spcAft>
                          <a:spcPts val="0"/>
                        </a:spcAft>
                      </a:pPr>
                      <a:r>
                        <a:rPr lang="de-DE" sz="900" dirty="0">
                          <a:effectLst/>
                        </a:rPr>
                        <a:t>St. Josef Bünde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09.00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15.00 Uhr </a:t>
                      </a:r>
                      <a:r>
                        <a:rPr lang="de-DE" sz="800" b="1" dirty="0">
                          <a:effectLst/>
                        </a:rPr>
                        <a:t>(3x im Monat)</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09.00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10.30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21188">
                <a:tc>
                  <a:txBody>
                    <a:bodyPr/>
                    <a:lstStyle/>
                    <a:p>
                      <a:pPr>
                        <a:lnSpc>
                          <a:spcPct val="115000"/>
                        </a:lnSpc>
                        <a:spcAft>
                          <a:spcPts val="0"/>
                        </a:spcAft>
                      </a:pPr>
                      <a:r>
                        <a:rPr lang="de-DE" sz="800" dirty="0">
                          <a:effectLst/>
                        </a:rPr>
                        <a:t>St. Marien </a:t>
                      </a:r>
                      <a:r>
                        <a:rPr lang="de-DE" sz="800" dirty="0" err="1">
                          <a:effectLst/>
                        </a:rPr>
                        <a:t>Kirchlengern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09.00 Uhr im Wechsel</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42095">
                <a:tc>
                  <a:txBody>
                    <a:bodyPr/>
                    <a:lstStyle/>
                    <a:p>
                      <a:pPr>
                        <a:lnSpc>
                          <a:spcPct val="115000"/>
                        </a:lnSpc>
                        <a:spcAft>
                          <a:spcPts val="0"/>
                        </a:spcAft>
                      </a:pPr>
                      <a:r>
                        <a:rPr lang="de-DE" sz="900" dirty="0">
                          <a:effectLst/>
                        </a:rPr>
                        <a:t>Stift </a:t>
                      </a:r>
                      <a:r>
                        <a:rPr lang="de-DE" sz="900" dirty="0" err="1">
                          <a:effectLst/>
                        </a:rPr>
                        <a:t>Quernheim</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15.00 Uhr </a:t>
                      </a:r>
                      <a:r>
                        <a:rPr lang="de-DE" sz="800" b="1">
                          <a:effectLst/>
                        </a:rPr>
                        <a:t>(1x im Monat)</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09.00 Uhr im Wechsel.</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r h="361420">
                <a:tc>
                  <a:txBody>
                    <a:bodyPr/>
                    <a:lstStyle/>
                    <a:p>
                      <a:pPr>
                        <a:lnSpc>
                          <a:spcPct val="115000"/>
                        </a:lnSpc>
                        <a:spcAft>
                          <a:spcPts val="0"/>
                        </a:spcAft>
                      </a:pPr>
                      <a:r>
                        <a:rPr lang="de-DE" sz="900" dirty="0">
                          <a:effectLst/>
                        </a:rPr>
                        <a:t>St. Michael </a:t>
                      </a:r>
                      <a:r>
                        <a:rPr lang="de-DE" sz="900" dirty="0" err="1">
                          <a:effectLst/>
                        </a:rPr>
                        <a:t>Holsen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nchor="ctr">
                    <a:solidFill>
                      <a:schemeClr val="accent1">
                        <a:lumMod val="50000"/>
                      </a:schemeClr>
                    </a:solidFill>
                  </a:tcPr>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a:effectLst/>
                        </a:rPr>
                        <a:t>17.00 Uhr</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c>
                  <a:txBody>
                    <a:bodyPr/>
                    <a:lstStyle/>
                    <a:p>
                      <a:pPr>
                        <a:lnSpc>
                          <a:spcPct val="115000"/>
                        </a:lnSpc>
                        <a:spcAft>
                          <a:spcPts val="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7" marR="58097" marT="0" marB="0"/>
                </a:tc>
              </a:tr>
            </a:tbl>
          </a:graphicData>
        </a:graphic>
      </p:graphicFrame>
    </p:spTree>
    <p:extLst>
      <p:ext uri="{BB962C8B-B14F-4D97-AF65-F5344CB8AC3E}">
        <p14:creationId xmlns:p14="http://schemas.microsoft.com/office/powerpoint/2010/main" val="80872521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469557"/>
            <a:ext cx="8441872" cy="1210962"/>
          </a:xfrm>
        </p:spPr>
        <p:txBody>
          <a:bodyPr>
            <a:normAutofit/>
          </a:bodyPr>
          <a:lstStyle/>
          <a:p>
            <a:pPr algn="ctr"/>
            <a:r>
              <a:rPr lang="de-DE" sz="3600" dirty="0" smtClean="0">
                <a:solidFill>
                  <a:schemeClr val="accent1">
                    <a:lumMod val="50000"/>
                  </a:schemeClr>
                </a:solidFill>
              </a:rPr>
              <a:t>Wortgottesdienste und andachten (1)</a:t>
            </a:r>
            <a:r>
              <a:rPr lang="de-DE" sz="3200" dirty="0" smtClean="0">
                <a:solidFill>
                  <a:schemeClr val="accent1">
                    <a:lumMod val="50000"/>
                  </a:schemeClr>
                </a:solidFill>
              </a:rPr>
              <a:t/>
            </a:r>
            <a:br>
              <a:rPr lang="de-DE" sz="3200" dirty="0" smtClean="0">
                <a:solidFill>
                  <a:schemeClr val="accent1">
                    <a:lumMod val="50000"/>
                  </a:schemeClr>
                </a:solidFill>
              </a:rPr>
            </a:br>
            <a:r>
              <a:rPr lang="de-DE" sz="1800" dirty="0">
                <a:solidFill>
                  <a:srgbClr val="FFFF00"/>
                </a:solidFill>
              </a:rPr>
              <a:t>* unter Leitung Ehrenamtlicher  </a:t>
            </a:r>
            <a:r>
              <a:rPr lang="de-DE" sz="1800" dirty="0">
                <a:solidFill>
                  <a:srgbClr val="FF00FF"/>
                </a:solidFill>
              </a:rPr>
              <a:t>* unter Leitung </a:t>
            </a:r>
            <a:r>
              <a:rPr lang="de-DE" sz="1800" dirty="0" smtClean="0">
                <a:solidFill>
                  <a:srgbClr val="FF00FF"/>
                </a:solidFill>
              </a:rPr>
              <a:t>Hauptamtlicher</a:t>
            </a:r>
            <a:endParaRPr lang="de-DE" sz="1800" dirty="0">
              <a:solidFill>
                <a:srgbClr val="FF00FF"/>
              </a:solidFill>
            </a:endParaRPr>
          </a:p>
        </p:txBody>
      </p:sp>
      <p:sp>
        <p:nvSpPr>
          <p:cNvPr id="3" name="Inhaltsplatzhalter 2"/>
          <p:cNvSpPr>
            <a:spLocks noGrp="1"/>
          </p:cNvSpPr>
          <p:nvPr>
            <p:ph idx="1"/>
          </p:nvPr>
        </p:nvSpPr>
        <p:spPr>
          <a:xfrm>
            <a:off x="494270" y="1507523"/>
            <a:ext cx="8452022" cy="4566705"/>
          </a:xfrm>
        </p:spPr>
        <p:txBody>
          <a:bodyPr>
            <a:normAutofit/>
          </a:bodyPr>
          <a:lstStyle/>
          <a:p>
            <a:pPr marL="0" indent="0">
              <a:buNone/>
            </a:pPr>
            <a:r>
              <a:rPr lang="de-DE" sz="2800" b="1" dirty="0" smtClean="0">
                <a:solidFill>
                  <a:schemeClr val="tx1"/>
                </a:solidFill>
                <a:latin typeface="Arial Narrow" panose="020B0606020202030204" pitchFamily="34" charset="0"/>
              </a:rPr>
              <a:t>Früh-/Spätschichten  </a:t>
            </a:r>
            <a:r>
              <a:rPr lang="de-DE" sz="1200" b="1" dirty="0" smtClean="0">
                <a:solidFill>
                  <a:srgbClr val="FF00FF"/>
                </a:solidFill>
                <a:latin typeface="Arial Narrow" panose="020B0606020202030204" pitchFamily="34" charset="0"/>
              </a:rPr>
              <a:t>St. Paulus, </a:t>
            </a:r>
            <a:r>
              <a:rPr lang="de-DE" sz="1200" b="1" dirty="0" smtClean="0">
                <a:solidFill>
                  <a:srgbClr val="FFFF00"/>
                </a:solidFill>
                <a:latin typeface="Arial Narrow" panose="020B0606020202030204" pitchFamily="34" charset="0"/>
              </a:rPr>
              <a:t>Maria Frieden,</a:t>
            </a:r>
            <a:r>
              <a:rPr lang="de-DE" sz="1200" b="1" dirty="0" smtClean="0">
                <a:solidFill>
                  <a:srgbClr val="FF0000"/>
                </a:solidFill>
                <a:latin typeface="Arial Narrow" panose="020B0606020202030204" pitchFamily="34" charset="0"/>
              </a:rPr>
              <a:t> </a:t>
            </a:r>
            <a:r>
              <a:rPr lang="de-DE" sz="1200" b="1" dirty="0" smtClean="0">
                <a:solidFill>
                  <a:srgbClr val="FF00FF"/>
                </a:solidFill>
                <a:latin typeface="Arial Narrow" panose="020B0606020202030204" pitchFamily="34" charset="0"/>
              </a:rPr>
              <a:t>Bünde, </a:t>
            </a:r>
            <a:r>
              <a:rPr lang="de-DE" sz="1200" b="1" dirty="0" err="1" smtClean="0">
                <a:solidFill>
                  <a:srgbClr val="FFFF00"/>
                </a:solidFill>
                <a:latin typeface="Arial Narrow" panose="020B0606020202030204" pitchFamily="34" charset="0"/>
              </a:rPr>
              <a:t>Holsen</a:t>
            </a:r>
            <a:r>
              <a:rPr lang="de-DE" sz="1200" b="1" dirty="0" smtClean="0">
                <a:solidFill>
                  <a:srgbClr val="FFFF00"/>
                </a:solidFill>
                <a:latin typeface="Arial Narrow" panose="020B0606020202030204" pitchFamily="34" charset="0"/>
              </a:rPr>
              <a:t>, </a:t>
            </a:r>
            <a:r>
              <a:rPr lang="de-DE" sz="1200" b="1" dirty="0" err="1" smtClean="0">
                <a:solidFill>
                  <a:srgbClr val="FF00FF"/>
                </a:solidFill>
                <a:latin typeface="Arial Narrow" panose="020B0606020202030204" pitchFamily="34" charset="0"/>
              </a:rPr>
              <a:t>Kirchlengern</a:t>
            </a:r>
            <a:r>
              <a:rPr lang="de-DE" sz="1200" b="1" dirty="0" smtClean="0">
                <a:solidFill>
                  <a:srgbClr val="FF00FF"/>
                </a:solidFill>
                <a:latin typeface="Arial Narrow" panose="020B0606020202030204" pitchFamily="34" charset="0"/>
              </a:rPr>
              <a:t>, </a:t>
            </a:r>
            <a:r>
              <a:rPr lang="de-DE" sz="1200" b="1" dirty="0" smtClean="0">
                <a:solidFill>
                  <a:srgbClr val="FFFF00"/>
                </a:solidFill>
                <a:latin typeface="Arial Narrow" panose="020B0606020202030204" pitchFamily="34" charset="0"/>
              </a:rPr>
              <a:t>Enger, </a:t>
            </a:r>
            <a:r>
              <a:rPr lang="de-DE" sz="1200" b="1" dirty="0" err="1" smtClean="0">
                <a:solidFill>
                  <a:srgbClr val="FFFF00"/>
                </a:solidFill>
                <a:latin typeface="Arial Narrow" panose="020B0606020202030204" pitchFamily="34" charset="0"/>
              </a:rPr>
              <a:t>Spenge</a:t>
            </a:r>
            <a:r>
              <a:rPr lang="de-DE" sz="1200" b="1" dirty="0" smtClean="0">
                <a:solidFill>
                  <a:srgbClr val="FFFF00"/>
                </a:solidFill>
                <a:latin typeface="Arial Narrow" panose="020B0606020202030204" pitchFamily="34" charset="0"/>
              </a:rPr>
              <a:t>, </a:t>
            </a:r>
            <a:r>
              <a:rPr lang="de-DE" sz="1200" b="1" dirty="0" err="1" smtClean="0">
                <a:solidFill>
                  <a:srgbClr val="FFFF00"/>
                </a:solidFill>
                <a:latin typeface="Arial Narrow" panose="020B0606020202030204" pitchFamily="34" charset="0"/>
              </a:rPr>
              <a:t>Eilshausen</a:t>
            </a:r>
            <a:endParaRPr lang="de-DE" sz="1200" b="1" dirty="0" smtClean="0">
              <a:solidFill>
                <a:srgbClr val="FFFF00"/>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Kreuzwegandacht</a:t>
            </a:r>
            <a:r>
              <a:rPr lang="de-DE" sz="1800" b="1" dirty="0">
                <a:solidFill>
                  <a:schemeClr val="tx1"/>
                </a:solidFill>
                <a:latin typeface="Arial Narrow" panose="020B0606020202030204" pitchFamily="34" charset="0"/>
              </a:rPr>
              <a:t> </a:t>
            </a:r>
            <a:r>
              <a:rPr lang="de-DE" sz="1800" b="1" dirty="0" smtClean="0">
                <a:solidFill>
                  <a:schemeClr val="tx1"/>
                </a:solidFill>
                <a:latin typeface="Arial Narrow" panose="020B0606020202030204" pitchFamily="34" charset="0"/>
              </a:rPr>
              <a:t> </a:t>
            </a:r>
            <a:r>
              <a:rPr lang="de-DE" sz="1200" b="1" dirty="0" smtClean="0">
                <a:solidFill>
                  <a:srgbClr val="FFFF00"/>
                </a:solidFill>
                <a:latin typeface="Arial Narrow" panose="020B0606020202030204" pitchFamily="34" charset="0"/>
              </a:rPr>
              <a:t>St</a:t>
            </a:r>
            <a:r>
              <a:rPr lang="de-DE" sz="1200" b="1" dirty="0">
                <a:solidFill>
                  <a:srgbClr val="FFFF00"/>
                </a:solidFill>
                <a:latin typeface="Arial Narrow" panose="020B0606020202030204" pitchFamily="34" charset="0"/>
              </a:rPr>
              <a:t>. Joh. </a:t>
            </a:r>
            <a:r>
              <a:rPr lang="de-DE" sz="1200" b="1" dirty="0" err="1">
                <a:solidFill>
                  <a:srgbClr val="FFFF00"/>
                </a:solidFill>
                <a:latin typeface="Arial Narrow" panose="020B0606020202030204" pitchFamily="34" charset="0"/>
              </a:rPr>
              <a:t>Bapt</a:t>
            </a:r>
            <a:r>
              <a:rPr lang="de-DE" sz="1200" b="1" dirty="0">
                <a:solidFill>
                  <a:srgbClr val="FFFF00"/>
                </a:solidFill>
                <a:latin typeface="Arial Narrow" panose="020B0606020202030204" pitchFamily="34" charset="0"/>
              </a:rPr>
              <a:t>., St. Paulus, Maria Frieden, </a:t>
            </a:r>
            <a:r>
              <a:rPr lang="de-DE" sz="1200" b="1" dirty="0">
                <a:solidFill>
                  <a:srgbClr val="FF00FF"/>
                </a:solidFill>
                <a:latin typeface="Arial Narrow" panose="020B0606020202030204" pitchFamily="34" charset="0"/>
              </a:rPr>
              <a:t>Bünde, </a:t>
            </a:r>
            <a:r>
              <a:rPr lang="de-DE" sz="1200" b="1" dirty="0" err="1">
                <a:solidFill>
                  <a:srgbClr val="FFFF00"/>
                </a:solidFill>
                <a:latin typeface="Arial Narrow" panose="020B0606020202030204" pitchFamily="34" charset="0"/>
              </a:rPr>
              <a:t>Holsen</a:t>
            </a:r>
            <a:r>
              <a:rPr lang="de-DE" sz="1200" b="1" dirty="0">
                <a:solidFill>
                  <a:srgbClr val="FFFF00"/>
                </a:solidFill>
                <a:latin typeface="Arial Narrow" panose="020B0606020202030204" pitchFamily="34" charset="0"/>
              </a:rPr>
              <a:t>, </a:t>
            </a:r>
            <a:r>
              <a:rPr lang="de-DE" sz="1200" b="1" dirty="0" err="1">
                <a:solidFill>
                  <a:srgbClr val="FF00FF"/>
                </a:solidFill>
                <a:latin typeface="Arial Narrow" panose="020B0606020202030204" pitchFamily="34" charset="0"/>
              </a:rPr>
              <a:t>Kirchlengern</a:t>
            </a:r>
            <a:r>
              <a:rPr lang="de-DE" sz="1200" b="1" dirty="0">
                <a:solidFill>
                  <a:srgbClr val="FF00FF"/>
                </a:solidFill>
                <a:latin typeface="Arial Narrow" panose="020B0606020202030204" pitchFamily="34" charset="0"/>
              </a:rPr>
              <a:t>, </a:t>
            </a:r>
            <a:r>
              <a:rPr lang="de-DE" sz="1200" b="1" dirty="0">
                <a:solidFill>
                  <a:srgbClr val="FFFF00"/>
                </a:solidFill>
                <a:latin typeface="Arial Narrow" panose="020B0606020202030204" pitchFamily="34" charset="0"/>
              </a:rPr>
              <a:t>Enger, </a:t>
            </a:r>
            <a:r>
              <a:rPr lang="de-DE" sz="1200" b="1" dirty="0" err="1">
                <a:solidFill>
                  <a:srgbClr val="FFFF00"/>
                </a:solidFill>
                <a:latin typeface="Arial Narrow" panose="020B0606020202030204" pitchFamily="34" charset="0"/>
              </a:rPr>
              <a:t>Eilshausen</a:t>
            </a:r>
            <a:endParaRPr lang="de-DE" sz="1200" b="1" dirty="0">
              <a:solidFill>
                <a:srgbClr val="FFFF00"/>
              </a:solidFill>
              <a:latin typeface="Arial Narrow" panose="020B0606020202030204" pitchFamily="34" charset="0"/>
            </a:endParaRPr>
          </a:p>
          <a:p>
            <a:pPr marL="0" indent="0">
              <a:buNone/>
            </a:pPr>
            <a:r>
              <a:rPr lang="de-DE" sz="2800" b="1" dirty="0">
                <a:solidFill>
                  <a:schemeClr val="tx1"/>
                </a:solidFill>
                <a:latin typeface="Arial Narrow" panose="020B0606020202030204" pitchFamily="34" charset="0"/>
              </a:rPr>
              <a:t>Gebetswache </a:t>
            </a:r>
            <a:r>
              <a:rPr lang="de-DE" sz="2800" b="1" dirty="0" smtClean="0">
                <a:solidFill>
                  <a:schemeClr val="tx1"/>
                </a:solidFill>
                <a:latin typeface="Arial Narrow" panose="020B0606020202030204" pitchFamily="34" charset="0"/>
              </a:rPr>
              <a:t>Gründonnerstag  </a:t>
            </a:r>
            <a:r>
              <a:rPr lang="de-DE" sz="1200" b="1" dirty="0" smtClean="0">
                <a:solidFill>
                  <a:srgbClr val="FF00FF"/>
                </a:solidFill>
                <a:latin typeface="Arial Narrow" panose="020B0606020202030204" pitchFamily="34" charset="0"/>
              </a:rPr>
              <a:t>St</a:t>
            </a:r>
            <a:r>
              <a:rPr lang="de-DE" sz="1200" b="1" dirty="0">
                <a:solidFill>
                  <a:srgbClr val="FF00FF"/>
                </a:solidFill>
                <a:latin typeface="Arial Narrow" panose="020B0606020202030204" pitchFamily="34" charset="0"/>
              </a:rPr>
              <a:t>. Joh. </a:t>
            </a:r>
            <a:r>
              <a:rPr lang="de-DE" sz="1200" b="1" dirty="0" err="1">
                <a:solidFill>
                  <a:srgbClr val="FF00FF"/>
                </a:solidFill>
                <a:latin typeface="Arial Narrow" panose="020B0606020202030204" pitchFamily="34" charset="0"/>
              </a:rPr>
              <a:t>Bapt</a:t>
            </a:r>
            <a:r>
              <a:rPr lang="de-DE" sz="1200" b="1" dirty="0">
                <a:solidFill>
                  <a:srgbClr val="FF00FF"/>
                </a:solidFill>
                <a:latin typeface="Arial Narrow" panose="020B0606020202030204" pitchFamily="34" charset="0"/>
              </a:rPr>
              <a:t>., St. Paulus, </a:t>
            </a:r>
            <a:r>
              <a:rPr lang="de-DE" sz="1200" b="1" dirty="0">
                <a:solidFill>
                  <a:srgbClr val="FFFF00"/>
                </a:solidFill>
                <a:latin typeface="Arial Narrow" panose="020B0606020202030204" pitchFamily="34" charset="0"/>
              </a:rPr>
              <a:t>Maria Frieden, </a:t>
            </a:r>
            <a:r>
              <a:rPr lang="de-DE" sz="1200" b="1" dirty="0">
                <a:solidFill>
                  <a:srgbClr val="FF00FF"/>
                </a:solidFill>
                <a:latin typeface="Arial Narrow" panose="020B0606020202030204" pitchFamily="34" charset="0"/>
              </a:rPr>
              <a:t>Bünde, </a:t>
            </a:r>
            <a:r>
              <a:rPr lang="de-DE" sz="1200" b="1" dirty="0" smtClean="0">
                <a:solidFill>
                  <a:srgbClr val="FFFF00"/>
                </a:solidFill>
                <a:latin typeface="Arial Narrow" panose="020B0606020202030204" pitchFamily="34" charset="0"/>
              </a:rPr>
              <a:t>Enger </a:t>
            </a:r>
            <a:endParaRPr lang="de-DE" sz="1200" b="1" dirty="0">
              <a:solidFill>
                <a:srgbClr val="FFFF00"/>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Maiandacht  </a:t>
            </a:r>
            <a:r>
              <a:rPr lang="de-DE" sz="1200" b="1" dirty="0" smtClean="0">
                <a:solidFill>
                  <a:srgbClr val="FF00FF"/>
                </a:solidFill>
                <a:latin typeface="Arial Narrow" panose="020B0606020202030204" pitchFamily="34" charset="0"/>
              </a:rPr>
              <a:t>St</a:t>
            </a:r>
            <a:r>
              <a:rPr lang="de-DE" sz="1200" b="1" dirty="0">
                <a:solidFill>
                  <a:srgbClr val="FF00FF"/>
                </a:solidFill>
                <a:latin typeface="Arial Narrow" panose="020B0606020202030204" pitchFamily="34" charset="0"/>
              </a:rPr>
              <a:t>. Joh. </a:t>
            </a:r>
            <a:r>
              <a:rPr lang="de-DE" sz="1200" b="1" dirty="0" err="1">
                <a:solidFill>
                  <a:srgbClr val="FF00FF"/>
                </a:solidFill>
                <a:latin typeface="Arial Narrow" panose="020B0606020202030204" pitchFamily="34" charset="0"/>
              </a:rPr>
              <a:t>Bapt</a:t>
            </a:r>
            <a:r>
              <a:rPr lang="de-DE" sz="1200" b="1" dirty="0">
                <a:solidFill>
                  <a:srgbClr val="FF00FF"/>
                </a:solidFill>
                <a:latin typeface="Arial Narrow" panose="020B0606020202030204" pitchFamily="34" charset="0"/>
              </a:rPr>
              <a:t>., </a:t>
            </a:r>
            <a:r>
              <a:rPr lang="de-DE" sz="1200" b="1" dirty="0">
                <a:solidFill>
                  <a:srgbClr val="FFFF00"/>
                </a:solidFill>
                <a:latin typeface="Arial Narrow" panose="020B0606020202030204" pitchFamily="34" charset="0"/>
              </a:rPr>
              <a:t>St. Paulus, </a:t>
            </a:r>
            <a:r>
              <a:rPr lang="de-DE" sz="1200" b="1" dirty="0">
                <a:solidFill>
                  <a:srgbClr val="FF00FF"/>
                </a:solidFill>
                <a:latin typeface="Arial Narrow" panose="020B0606020202030204" pitchFamily="34" charset="0"/>
              </a:rPr>
              <a:t>Maria Frieden, Bünde, </a:t>
            </a:r>
            <a:r>
              <a:rPr lang="de-DE" sz="1200" b="1" dirty="0" err="1">
                <a:solidFill>
                  <a:srgbClr val="FFFF00"/>
                </a:solidFill>
                <a:latin typeface="Arial Narrow" panose="020B0606020202030204" pitchFamily="34" charset="0"/>
              </a:rPr>
              <a:t>Holsen</a:t>
            </a:r>
            <a:r>
              <a:rPr lang="de-DE" sz="1200" b="1" dirty="0">
                <a:solidFill>
                  <a:srgbClr val="FFFF00"/>
                </a:solidFill>
                <a:latin typeface="Arial Narrow" panose="020B0606020202030204" pitchFamily="34" charset="0"/>
              </a:rPr>
              <a:t>, </a:t>
            </a:r>
            <a:r>
              <a:rPr lang="de-DE" sz="1200" b="1" dirty="0" err="1">
                <a:solidFill>
                  <a:srgbClr val="FF00FF"/>
                </a:solidFill>
                <a:latin typeface="Arial Narrow" panose="020B0606020202030204" pitchFamily="34" charset="0"/>
              </a:rPr>
              <a:t>Kirchlengern</a:t>
            </a:r>
            <a:r>
              <a:rPr lang="de-DE" sz="1200" b="1" dirty="0">
                <a:solidFill>
                  <a:srgbClr val="FF00FF"/>
                </a:solidFill>
                <a:latin typeface="Arial Narrow" panose="020B0606020202030204" pitchFamily="34" charset="0"/>
              </a:rPr>
              <a:t>, </a:t>
            </a:r>
            <a:r>
              <a:rPr lang="de-DE" sz="1200" b="1" dirty="0">
                <a:solidFill>
                  <a:srgbClr val="FFFF00"/>
                </a:solidFill>
                <a:latin typeface="Arial Narrow" panose="020B0606020202030204" pitchFamily="34" charset="0"/>
              </a:rPr>
              <a:t>Enger, </a:t>
            </a:r>
            <a:r>
              <a:rPr lang="de-DE" sz="1200" b="1" dirty="0" err="1">
                <a:solidFill>
                  <a:srgbClr val="FFFF00"/>
                </a:solidFill>
                <a:latin typeface="Arial Narrow" panose="020B0606020202030204" pitchFamily="34" charset="0"/>
              </a:rPr>
              <a:t>Eilshausen</a:t>
            </a:r>
            <a:endParaRPr lang="de-DE" sz="1200" b="1" dirty="0">
              <a:solidFill>
                <a:srgbClr val="FFFF00"/>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Rosenkranzandacht  </a:t>
            </a:r>
            <a:r>
              <a:rPr lang="de-DE" sz="1200" b="1" dirty="0" smtClean="0">
                <a:solidFill>
                  <a:srgbClr val="FFFF00"/>
                </a:solidFill>
                <a:latin typeface="Arial Narrow" panose="020B0606020202030204" pitchFamily="34" charset="0"/>
              </a:rPr>
              <a:t>St</a:t>
            </a:r>
            <a:r>
              <a:rPr lang="de-DE" sz="1200" b="1" dirty="0">
                <a:solidFill>
                  <a:srgbClr val="FFFF00"/>
                </a:solidFill>
                <a:latin typeface="Arial Narrow" panose="020B0606020202030204" pitchFamily="34" charset="0"/>
              </a:rPr>
              <a:t>. Joh. </a:t>
            </a:r>
            <a:r>
              <a:rPr lang="de-DE" sz="1200" b="1" dirty="0" err="1">
                <a:solidFill>
                  <a:srgbClr val="FFFF00"/>
                </a:solidFill>
                <a:latin typeface="Arial Narrow" panose="020B0606020202030204" pitchFamily="34" charset="0"/>
              </a:rPr>
              <a:t>Bapt</a:t>
            </a:r>
            <a:r>
              <a:rPr lang="de-DE" sz="1200" b="1" dirty="0">
                <a:solidFill>
                  <a:srgbClr val="FFFF00"/>
                </a:solidFill>
                <a:latin typeface="Arial Narrow" panose="020B0606020202030204" pitchFamily="34" charset="0"/>
              </a:rPr>
              <a:t>., St. Paulus, Maria Frieden, </a:t>
            </a:r>
            <a:r>
              <a:rPr lang="de-DE" sz="1200" b="1" dirty="0">
                <a:solidFill>
                  <a:srgbClr val="FF00FF"/>
                </a:solidFill>
                <a:latin typeface="Arial Narrow" panose="020B0606020202030204" pitchFamily="34" charset="0"/>
              </a:rPr>
              <a:t>Bünde, </a:t>
            </a:r>
            <a:r>
              <a:rPr lang="de-DE" sz="1200" b="1" dirty="0" err="1">
                <a:solidFill>
                  <a:srgbClr val="FFFF00"/>
                </a:solidFill>
                <a:latin typeface="Arial Narrow" panose="020B0606020202030204" pitchFamily="34" charset="0"/>
              </a:rPr>
              <a:t>Holsen</a:t>
            </a:r>
            <a:r>
              <a:rPr lang="de-DE" sz="1200" b="1" dirty="0">
                <a:solidFill>
                  <a:srgbClr val="FFFF00"/>
                </a:solidFill>
                <a:latin typeface="Arial Narrow" panose="020B0606020202030204" pitchFamily="34" charset="0"/>
              </a:rPr>
              <a:t>, </a:t>
            </a:r>
            <a:r>
              <a:rPr lang="de-DE" sz="1200" b="1" dirty="0" err="1">
                <a:solidFill>
                  <a:srgbClr val="FF00FF"/>
                </a:solidFill>
                <a:latin typeface="Arial Narrow" panose="020B0606020202030204" pitchFamily="34" charset="0"/>
              </a:rPr>
              <a:t>Kirchlengern</a:t>
            </a:r>
            <a:r>
              <a:rPr lang="de-DE" sz="1200" b="1" dirty="0">
                <a:solidFill>
                  <a:srgbClr val="FF00FF"/>
                </a:solidFill>
                <a:latin typeface="Arial Narrow" panose="020B0606020202030204" pitchFamily="34" charset="0"/>
              </a:rPr>
              <a:t>, </a:t>
            </a:r>
            <a:r>
              <a:rPr lang="de-DE" sz="1200" b="1" dirty="0">
                <a:solidFill>
                  <a:srgbClr val="FFFF00"/>
                </a:solidFill>
                <a:latin typeface="Arial Narrow" panose="020B0606020202030204" pitchFamily="34" charset="0"/>
              </a:rPr>
              <a:t>Enger, </a:t>
            </a:r>
            <a:r>
              <a:rPr lang="de-DE" sz="1200" b="1" dirty="0" err="1" smtClean="0">
                <a:solidFill>
                  <a:srgbClr val="FFFF00"/>
                </a:solidFill>
                <a:latin typeface="Arial Narrow" panose="020B0606020202030204" pitchFamily="34" charset="0"/>
              </a:rPr>
              <a:t>Eilshausen</a:t>
            </a:r>
            <a:endParaRPr lang="de-DE" sz="1200" b="1" dirty="0">
              <a:solidFill>
                <a:schemeClr val="tx1"/>
              </a:solidFill>
              <a:latin typeface="Arial Narrow" panose="020B0606020202030204" pitchFamily="34" charset="0"/>
            </a:endParaRPr>
          </a:p>
          <a:p>
            <a:endParaRPr lang="de-DE" sz="1400" b="1" dirty="0">
              <a:solidFill>
                <a:schemeClr val="accent1">
                  <a:lumMod val="50000"/>
                </a:schemeClr>
              </a:solidFill>
            </a:endParaRPr>
          </a:p>
        </p:txBody>
      </p:sp>
    </p:spTree>
    <p:extLst>
      <p:ext uri="{BB962C8B-B14F-4D97-AF65-F5344CB8AC3E}">
        <p14:creationId xmlns:p14="http://schemas.microsoft.com/office/powerpoint/2010/main" val="2563050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3"/>
            <a:ext cx="8441872" cy="787449"/>
          </a:xfrm>
        </p:spPr>
        <p:txBody>
          <a:bodyPr>
            <a:normAutofit/>
          </a:bodyPr>
          <a:lstStyle/>
          <a:p>
            <a:pPr algn="ctr"/>
            <a:r>
              <a:rPr lang="de-DE" sz="4000" dirty="0" smtClean="0">
                <a:solidFill>
                  <a:schemeClr val="accent1">
                    <a:lumMod val="50000"/>
                  </a:schemeClr>
                </a:solidFill>
              </a:rPr>
              <a:t>Soziale Milieus in Deutschland</a:t>
            </a:r>
            <a:endParaRPr lang="de-DE" sz="4000" dirty="0">
              <a:solidFill>
                <a:schemeClr val="accent1">
                  <a:lumMod val="50000"/>
                </a:schemeClr>
              </a:solidFill>
            </a:endParaRP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800084" y="1021492"/>
            <a:ext cx="7413039" cy="5198076"/>
          </a:xfrm>
          <a:prstGeom prst="rect">
            <a:avLst/>
          </a:prstGeom>
        </p:spPr>
      </p:pic>
    </p:spTree>
    <p:extLst>
      <p:ext uri="{BB962C8B-B14F-4D97-AF65-F5344CB8AC3E}">
        <p14:creationId xmlns:p14="http://schemas.microsoft.com/office/powerpoint/2010/main" val="3931307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solidFill>
                  <a:schemeClr val="accent1">
                    <a:lumMod val="50000"/>
                  </a:schemeClr>
                </a:solidFill>
              </a:rPr>
              <a:t>Wortgottesdienste und andachten </a:t>
            </a:r>
            <a:r>
              <a:rPr lang="de-DE" sz="4000" dirty="0" smtClean="0">
                <a:solidFill>
                  <a:schemeClr val="accent1">
                    <a:lumMod val="50000"/>
                  </a:schemeClr>
                </a:solidFill>
              </a:rPr>
              <a:t>(2)</a:t>
            </a:r>
            <a:r>
              <a:rPr lang="de-DE" sz="4400" dirty="0">
                <a:solidFill>
                  <a:schemeClr val="accent1">
                    <a:lumMod val="50000"/>
                  </a:schemeClr>
                </a:solidFill>
              </a:rPr>
              <a:t/>
            </a:r>
            <a:br>
              <a:rPr lang="de-DE" sz="4400" dirty="0">
                <a:solidFill>
                  <a:schemeClr val="accent1">
                    <a:lumMod val="50000"/>
                  </a:schemeClr>
                </a:solidFill>
              </a:rPr>
            </a:br>
            <a:r>
              <a:rPr lang="de-DE" dirty="0">
                <a:solidFill>
                  <a:srgbClr val="FFFF00"/>
                </a:solidFill>
              </a:rPr>
              <a:t>* </a:t>
            </a:r>
            <a:r>
              <a:rPr lang="de-DE" sz="2000" dirty="0">
                <a:solidFill>
                  <a:srgbClr val="FFFF00"/>
                </a:solidFill>
              </a:rPr>
              <a:t>unter Leitung Ehrenamtlicher  </a:t>
            </a:r>
            <a:r>
              <a:rPr lang="de-DE" sz="2000" dirty="0">
                <a:solidFill>
                  <a:srgbClr val="FF00FF"/>
                </a:solidFill>
              </a:rPr>
              <a:t>* unter Leitung Hauptamtlicher</a:t>
            </a:r>
          </a:p>
        </p:txBody>
      </p:sp>
      <p:sp>
        <p:nvSpPr>
          <p:cNvPr id="3" name="Inhaltsplatzhalter 2"/>
          <p:cNvSpPr>
            <a:spLocks noGrp="1"/>
          </p:cNvSpPr>
          <p:nvPr>
            <p:ph idx="1"/>
          </p:nvPr>
        </p:nvSpPr>
        <p:spPr>
          <a:xfrm>
            <a:off x="864974" y="1341663"/>
            <a:ext cx="7315200" cy="4732565"/>
          </a:xfrm>
        </p:spPr>
        <p:txBody>
          <a:bodyPr/>
          <a:lstStyle/>
          <a:p>
            <a:pPr marL="0" indent="0">
              <a:buNone/>
            </a:pPr>
            <a:r>
              <a:rPr lang="de-DE" sz="2800" b="1" dirty="0" smtClean="0">
                <a:solidFill>
                  <a:schemeClr val="tx1"/>
                </a:solidFill>
                <a:latin typeface="Arial Narrow" panose="020B0606020202030204" pitchFamily="34" charset="0"/>
              </a:rPr>
              <a:t>Vesper</a:t>
            </a:r>
            <a:r>
              <a:rPr lang="de-DE" sz="2800" b="1" dirty="0">
                <a:solidFill>
                  <a:schemeClr val="accent1">
                    <a:lumMod val="50000"/>
                  </a:schemeClr>
                </a:solidFill>
                <a:latin typeface="Arial Narrow" panose="020B0606020202030204" pitchFamily="34" charset="0"/>
              </a:rPr>
              <a:t> </a:t>
            </a:r>
            <a:r>
              <a:rPr lang="de-DE" sz="2800" b="1" dirty="0" smtClean="0">
                <a:solidFill>
                  <a:schemeClr val="accent1">
                    <a:lumMod val="50000"/>
                  </a:schemeClr>
                </a:solidFill>
                <a:latin typeface="Arial Narrow" panose="020B0606020202030204" pitchFamily="34" charset="0"/>
              </a:rPr>
              <a:t> </a:t>
            </a:r>
            <a:r>
              <a:rPr lang="de-DE" b="1" dirty="0" smtClean="0">
                <a:solidFill>
                  <a:srgbClr val="FFFF00"/>
                </a:solidFill>
                <a:latin typeface="Arial Narrow" panose="020B0606020202030204" pitchFamily="34" charset="0"/>
              </a:rPr>
              <a:t>Enger</a:t>
            </a:r>
            <a:endParaRPr lang="de-DE" b="1" dirty="0">
              <a:solidFill>
                <a:srgbClr val="FFFF00"/>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Komplet</a:t>
            </a:r>
            <a:r>
              <a:rPr lang="de-DE" b="1" dirty="0">
                <a:solidFill>
                  <a:schemeClr val="tx1"/>
                </a:solidFill>
                <a:latin typeface="Arial Narrow" panose="020B0606020202030204" pitchFamily="34" charset="0"/>
              </a:rPr>
              <a:t> </a:t>
            </a:r>
            <a:r>
              <a:rPr lang="de-DE" b="1" dirty="0" smtClean="0">
                <a:solidFill>
                  <a:schemeClr val="tx1"/>
                </a:solidFill>
                <a:latin typeface="Arial Narrow" panose="020B0606020202030204" pitchFamily="34" charset="0"/>
              </a:rPr>
              <a:t> </a:t>
            </a:r>
            <a:r>
              <a:rPr lang="de-DE" b="1" dirty="0" smtClean="0">
                <a:solidFill>
                  <a:srgbClr val="FFFF00"/>
                </a:solidFill>
                <a:latin typeface="Arial Narrow" panose="020B0606020202030204" pitchFamily="34" charset="0"/>
              </a:rPr>
              <a:t>Enger</a:t>
            </a:r>
            <a:endParaRPr lang="de-DE" b="1" dirty="0">
              <a:solidFill>
                <a:srgbClr val="FFFF00"/>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Bußgottesdienst  </a:t>
            </a:r>
            <a:r>
              <a:rPr lang="de-DE" b="1" dirty="0" smtClean="0">
                <a:solidFill>
                  <a:srgbClr val="FFFF00"/>
                </a:solidFill>
                <a:latin typeface="Arial Narrow" panose="020B0606020202030204" pitchFamily="34" charset="0"/>
              </a:rPr>
              <a:t>St</a:t>
            </a:r>
            <a:r>
              <a:rPr lang="de-DE" b="1" dirty="0">
                <a:solidFill>
                  <a:srgbClr val="FFFF00"/>
                </a:solidFill>
                <a:latin typeface="Arial Narrow" panose="020B0606020202030204" pitchFamily="34" charset="0"/>
              </a:rPr>
              <a:t>. Paulus, </a:t>
            </a:r>
            <a:r>
              <a:rPr lang="de-DE" b="1" dirty="0">
                <a:solidFill>
                  <a:srgbClr val="FF00FF"/>
                </a:solidFill>
                <a:latin typeface="Arial Narrow" panose="020B0606020202030204" pitchFamily="34" charset="0"/>
              </a:rPr>
              <a:t>Bünde, Enger</a:t>
            </a:r>
          </a:p>
          <a:p>
            <a:pPr marL="0" indent="0">
              <a:buNone/>
            </a:pPr>
            <a:r>
              <a:rPr lang="de-DE" sz="2800" b="1" dirty="0" smtClean="0">
                <a:solidFill>
                  <a:schemeClr val="tx1"/>
                </a:solidFill>
                <a:latin typeface="Arial Narrow" panose="020B0606020202030204" pitchFamily="34" charset="0"/>
              </a:rPr>
              <a:t>Lobpreis  </a:t>
            </a:r>
            <a:r>
              <a:rPr lang="de-DE" b="1" dirty="0" smtClean="0">
                <a:solidFill>
                  <a:srgbClr val="FFFF00"/>
                </a:solidFill>
                <a:latin typeface="Arial Narrow" panose="020B0606020202030204" pitchFamily="34" charset="0"/>
              </a:rPr>
              <a:t>St</a:t>
            </a:r>
            <a:r>
              <a:rPr lang="de-DE" b="1" dirty="0">
                <a:solidFill>
                  <a:srgbClr val="FFFF00"/>
                </a:solidFill>
                <a:latin typeface="Arial Narrow" panose="020B0606020202030204" pitchFamily="34" charset="0"/>
              </a:rPr>
              <a:t>. Paulus, Bünde</a:t>
            </a:r>
            <a:endParaRPr lang="de-DE" b="1" dirty="0">
              <a:solidFill>
                <a:schemeClr val="tx1"/>
              </a:solidFill>
              <a:latin typeface="Arial Narrow" panose="020B0606020202030204" pitchFamily="34" charset="0"/>
            </a:endParaRPr>
          </a:p>
          <a:p>
            <a:pPr marL="0" indent="0">
              <a:buNone/>
            </a:pPr>
            <a:r>
              <a:rPr lang="de-DE" sz="2800" b="1" dirty="0">
                <a:solidFill>
                  <a:schemeClr val="tx1"/>
                </a:solidFill>
                <a:latin typeface="Arial Narrow" panose="020B0606020202030204" pitchFamily="34" charset="0"/>
              </a:rPr>
              <a:t>Literarisches </a:t>
            </a:r>
            <a:r>
              <a:rPr lang="de-DE" sz="2800" b="1" dirty="0" smtClean="0">
                <a:solidFill>
                  <a:schemeClr val="tx1"/>
                </a:solidFill>
                <a:latin typeface="Arial Narrow" panose="020B0606020202030204" pitchFamily="34" charset="0"/>
              </a:rPr>
              <a:t>Abendgebet  </a:t>
            </a:r>
            <a:r>
              <a:rPr lang="de-DE" b="1" dirty="0" smtClean="0">
                <a:solidFill>
                  <a:srgbClr val="FF00FF"/>
                </a:solidFill>
                <a:latin typeface="Arial Narrow" panose="020B0606020202030204" pitchFamily="34" charset="0"/>
              </a:rPr>
              <a:t>Bünde</a:t>
            </a:r>
            <a:endParaRPr lang="de-DE" b="1" dirty="0">
              <a:solidFill>
                <a:srgbClr val="FF00F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Gebetskreis</a:t>
            </a:r>
            <a:r>
              <a:rPr lang="de-DE" sz="2800" b="1" dirty="0">
                <a:solidFill>
                  <a:srgbClr val="FFFF00"/>
                </a:solidFill>
                <a:latin typeface="Arial Narrow" panose="020B0606020202030204" pitchFamily="34" charset="0"/>
              </a:rPr>
              <a:t> </a:t>
            </a:r>
            <a:r>
              <a:rPr lang="de-DE" sz="2800" b="1" dirty="0" smtClean="0">
                <a:solidFill>
                  <a:srgbClr val="FFFF00"/>
                </a:solidFill>
                <a:latin typeface="Arial Narrow" panose="020B0606020202030204" pitchFamily="34" charset="0"/>
              </a:rPr>
              <a:t> </a:t>
            </a:r>
            <a:r>
              <a:rPr lang="de-DE" b="1" dirty="0" smtClean="0">
                <a:solidFill>
                  <a:srgbClr val="FFFF00"/>
                </a:solidFill>
                <a:latin typeface="Arial Narrow" panose="020B0606020202030204" pitchFamily="34" charset="0"/>
              </a:rPr>
              <a:t>St</a:t>
            </a:r>
            <a:r>
              <a:rPr lang="de-DE" b="1" dirty="0">
                <a:solidFill>
                  <a:srgbClr val="FFFF00"/>
                </a:solidFill>
                <a:latin typeface="Arial Narrow" panose="020B0606020202030204" pitchFamily="34" charset="0"/>
              </a:rPr>
              <a:t>. Joh. Baptist    </a:t>
            </a:r>
            <a:endParaRPr lang="de-DE" sz="1200" b="1" dirty="0">
              <a:solidFill>
                <a:srgbClr val="FFFF00"/>
              </a:solidFill>
              <a:latin typeface="Arial Narrow" panose="020B0606020202030204" pitchFamily="34" charset="0"/>
            </a:endParaRPr>
          </a:p>
          <a:p>
            <a:endParaRPr lang="de-DE" b="1" dirty="0"/>
          </a:p>
        </p:txBody>
      </p:sp>
    </p:spTree>
    <p:extLst>
      <p:ext uri="{BB962C8B-B14F-4D97-AF65-F5344CB8AC3E}">
        <p14:creationId xmlns:p14="http://schemas.microsoft.com/office/powerpoint/2010/main" val="3862656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387177"/>
            <a:ext cx="8441872" cy="1087395"/>
          </a:xfrm>
        </p:spPr>
        <p:txBody>
          <a:bodyPr>
            <a:normAutofit fontScale="90000"/>
          </a:bodyPr>
          <a:lstStyle/>
          <a:p>
            <a:pPr algn="ctr"/>
            <a:r>
              <a:rPr lang="de-DE" sz="4400" dirty="0" smtClean="0">
                <a:solidFill>
                  <a:schemeClr val="accent1">
                    <a:lumMod val="50000"/>
                  </a:schemeClr>
                </a:solidFill>
              </a:rPr>
              <a:t>Gottesdienste für Familien/Kinder</a:t>
            </a:r>
            <a:r>
              <a:rPr lang="de-DE" sz="4000" dirty="0" smtClean="0">
                <a:solidFill>
                  <a:schemeClr val="accent1">
                    <a:lumMod val="50000"/>
                  </a:schemeClr>
                </a:solidFill>
              </a:rPr>
              <a:t/>
            </a:r>
            <a:br>
              <a:rPr lang="de-DE" sz="4000" dirty="0" smtClean="0">
                <a:solidFill>
                  <a:schemeClr val="accent1">
                    <a:lumMod val="50000"/>
                  </a:schemeClr>
                </a:solidFill>
              </a:rPr>
            </a:br>
            <a:r>
              <a:rPr lang="de-DE" sz="2000" dirty="0">
                <a:solidFill>
                  <a:srgbClr val="FFFF00"/>
                </a:solidFill>
              </a:rPr>
              <a:t>* unter Leitung Ehrenamtlicher  </a:t>
            </a:r>
            <a:r>
              <a:rPr lang="de-DE" sz="2000" dirty="0">
                <a:solidFill>
                  <a:srgbClr val="FF00FF"/>
                </a:solidFill>
              </a:rPr>
              <a:t>* unter Leitung Hauptamtlicher</a:t>
            </a:r>
            <a:r>
              <a:rPr lang="de-DE" dirty="0"/>
              <a:t/>
            </a:r>
            <a:br>
              <a:rPr lang="de-DE" dirty="0"/>
            </a:br>
            <a:endParaRPr lang="de-DE" dirty="0">
              <a:solidFill>
                <a:schemeClr val="accent1">
                  <a:lumMod val="50000"/>
                </a:schemeClr>
              </a:solidFill>
            </a:endParaRPr>
          </a:p>
        </p:txBody>
      </p:sp>
      <p:sp>
        <p:nvSpPr>
          <p:cNvPr id="3" name="Inhaltsplatzhalter 2"/>
          <p:cNvSpPr>
            <a:spLocks noGrp="1"/>
          </p:cNvSpPr>
          <p:nvPr>
            <p:ph idx="1"/>
          </p:nvPr>
        </p:nvSpPr>
        <p:spPr>
          <a:xfrm>
            <a:off x="238898" y="1341663"/>
            <a:ext cx="8699156" cy="4732565"/>
          </a:xfrm>
        </p:spPr>
        <p:txBody>
          <a:bodyPr/>
          <a:lstStyle/>
          <a:p>
            <a:pPr marL="0" indent="0">
              <a:buNone/>
            </a:pPr>
            <a:r>
              <a:rPr lang="de-DE" sz="2400" b="1" dirty="0" smtClean="0">
                <a:solidFill>
                  <a:schemeClr val="tx1"/>
                </a:solidFill>
                <a:latin typeface="Arial Narrow" panose="020B0606020202030204" pitchFamily="34" charset="0"/>
              </a:rPr>
              <a:t>Kinderwortgottesdienst / Kinderkatechese am Sonntag  </a:t>
            </a:r>
            <a:r>
              <a:rPr lang="de-DE" sz="1400" b="1" dirty="0" smtClean="0">
                <a:solidFill>
                  <a:srgbClr val="FFFF00"/>
                </a:solidFill>
                <a:latin typeface="Arial Narrow" panose="020B0606020202030204" pitchFamily="34" charset="0"/>
              </a:rPr>
              <a:t>St. Paulus, Enger, </a:t>
            </a:r>
            <a:r>
              <a:rPr lang="de-DE" sz="1400" b="1" dirty="0" err="1" smtClean="0">
                <a:solidFill>
                  <a:srgbClr val="FFFF00"/>
                </a:solidFill>
                <a:latin typeface="Arial Narrow" panose="020B0606020202030204" pitchFamily="34" charset="0"/>
              </a:rPr>
              <a:t>Spenge</a:t>
            </a:r>
            <a:endParaRPr lang="de-DE" sz="1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Familienmessen  </a:t>
            </a:r>
            <a:r>
              <a:rPr lang="de-DE" sz="1400" b="1" dirty="0" smtClean="0">
                <a:solidFill>
                  <a:srgbClr val="FF00FF"/>
                </a:solidFill>
                <a:latin typeface="Arial Narrow" panose="020B0606020202030204" pitchFamily="34" charset="0"/>
              </a:rPr>
              <a:t>in allen Gemeinden mindestens 5x jährlich</a:t>
            </a:r>
          </a:p>
          <a:p>
            <a:pPr marL="0" indent="0">
              <a:buNone/>
            </a:pPr>
            <a:r>
              <a:rPr lang="de-DE" sz="2400" b="1" dirty="0" smtClean="0">
                <a:solidFill>
                  <a:schemeClr val="tx1"/>
                </a:solidFill>
                <a:latin typeface="Arial Narrow" panose="020B0606020202030204" pitchFamily="34" charset="0"/>
              </a:rPr>
              <a:t>St. Martin  </a:t>
            </a:r>
            <a:r>
              <a:rPr lang="de-DE" sz="1400" b="1" dirty="0" smtClean="0">
                <a:solidFill>
                  <a:srgbClr val="FF00FF"/>
                </a:solidFill>
                <a:latin typeface="Arial Narrow" panose="020B0606020202030204" pitchFamily="34" charset="0"/>
              </a:rPr>
              <a:t>St. Joh. Baptist, Bünde, </a:t>
            </a:r>
            <a:r>
              <a:rPr lang="de-DE" sz="1400" b="1" dirty="0" err="1" smtClean="0">
                <a:solidFill>
                  <a:srgbClr val="FF00FF"/>
                </a:solidFill>
                <a:latin typeface="Arial Narrow" panose="020B0606020202030204" pitchFamily="34" charset="0"/>
              </a:rPr>
              <a:t>Holsen</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Spenge</a:t>
            </a:r>
            <a:r>
              <a:rPr lang="de-DE" sz="1400" b="1" dirty="0" smtClean="0">
                <a:solidFill>
                  <a:srgbClr val="FF00FF"/>
                </a:solidFill>
                <a:latin typeface="Arial Narrow" panose="020B0606020202030204" pitchFamily="34" charset="0"/>
              </a:rPr>
              <a:t>, </a:t>
            </a:r>
            <a:r>
              <a:rPr lang="de-DE" sz="1400" b="1" dirty="0" err="1" smtClean="0">
                <a:solidFill>
                  <a:srgbClr val="FFFF00"/>
                </a:solidFill>
                <a:latin typeface="Arial Narrow" panose="020B0606020202030204" pitchFamily="34" charset="0"/>
              </a:rPr>
              <a:t>Eilshausen</a:t>
            </a:r>
            <a:endParaRPr lang="de-DE" sz="1400" b="1" dirty="0" smtClean="0">
              <a:solidFill>
                <a:srgbClr val="FFFF00"/>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Hl. Abend  </a:t>
            </a:r>
            <a:r>
              <a:rPr lang="de-DE" sz="1400" b="1" dirty="0" smtClean="0">
                <a:solidFill>
                  <a:srgbClr val="FF00FF"/>
                </a:solidFill>
                <a:latin typeface="Arial Narrow" panose="020B0606020202030204" pitchFamily="34" charset="0"/>
              </a:rPr>
              <a:t>in allen Gemeinden (</a:t>
            </a:r>
            <a:r>
              <a:rPr lang="de-DE" sz="1400" b="1" dirty="0" err="1" smtClean="0">
                <a:solidFill>
                  <a:srgbClr val="FF00FF"/>
                </a:solidFill>
                <a:latin typeface="Arial Narrow" panose="020B0606020202030204" pitchFamily="34" charset="0"/>
              </a:rPr>
              <a:t>Holsen</a:t>
            </a:r>
            <a:r>
              <a:rPr lang="de-DE" sz="1400" b="1" dirty="0" smtClean="0">
                <a:solidFill>
                  <a:srgbClr val="FF00FF"/>
                </a:solidFill>
                <a:latin typeface="Arial Narrow" panose="020B0606020202030204" pitchFamily="34" charset="0"/>
              </a:rPr>
              <a:t> und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jährlich wechselnd)</a:t>
            </a:r>
          </a:p>
          <a:p>
            <a:pPr marL="0" indent="0">
              <a:buNone/>
            </a:pPr>
            <a:r>
              <a:rPr lang="de-DE" sz="2400" b="1" dirty="0" smtClean="0">
                <a:solidFill>
                  <a:schemeClr val="tx1"/>
                </a:solidFill>
                <a:latin typeface="Arial Narrow" panose="020B0606020202030204" pitchFamily="34" charset="0"/>
              </a:rPr>
              <a:t>Kinderkreuzweg  </a:t>
            </a:r>
            <a:r>
              <a:rPr lang="de-DE" sz="1400" b="1" dirty="0" smtClean="0">
                <a:solidFill>
                  <a:srgbClr val="FF00FF"/>
                </a:solidFill>
                <a:latin typeface="Arial Narrow" panose="020B0606020202030204" pitchFamily="34" charset="0"/>
              </a:rPr>
              <a:t>PV Herford, PV </a:t>
            </a:r>
            <a:r>
              <a:rPr lang="de-DE" sz="1400" b="1" dirty="0" err="1" smtClean="0">
                <a:solidFill>
                  <a:srgbClr val="FF00FF"/>
                </a:solidFill>
                <a:latin typeface="Arial Narrow" panose="020B0606020202030204" pitchFamily="34" charset="0"/>
              </a:rPr>
              <a:t>Bünder</a:t>
            </a:r>
            <a:r>
              <a:rPr lang="de-DE" sz="1400" b="1" dirty="0" smtClean="0">
                <a:solidFill>
                  <a:srgbClr val="FF00FF"/>
                </a:solidFill>
                <a:latin typeface="Arial Narrow" panose="020B0606020202030204" pitchFamily="34" charset="0"/>
              </a:rPr>
              <a:t> Land, Enger, </a:t>
            </a:r>
            <a:r>
              <a:rPr lang="de-DE" sz="1400" b="1" dirty="0" err="1" smtClean="0">
                <a:solidFill>
                  <a:srgbClr val="FFFF00"/>
                </a:solidFill>
                <a:latin typeface="Arial Narrow" panose="020B0606020202030204" pitchFamily="34" charset="0"/>
              </a:rPr>
              <a:t>Eilshausen</a:t>
            </a:r>
            <a:endParaRPr lang="de-DE" sz="1400" b="1" dirty="0" smtClean="0">
              <a:solidFill>
                <a:srgbClr val="FFFF00"/>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Kindergartengottesdienste  </a:t>
            </a:r>
            <a:r>
              <a:rPr lang="de-DE" sz="1400" b="1" dirty="0" smtClean="0">
                <a:solidFill>
                  <a:srgbClr val="FF00FF"/>
                </a:solidFill>
                <a:latin typeface="Arial Narrow" panose="020B0606020202030204" pitchFamily="34" charset="0"/>
              </a:rPr>
              <a:t>St. Joh. Baptist, St. Paulus, Maria Frieden</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Einschulungsgottesdienste  </a:t>
            </a:r>
            <a:r>
              <a:rPr lang="de-DE" sz="1400" b="1" dirty="0" smtClean="0">
                <a:solidFill>
                  <a:srgbClr val="FF00FF"/>
                </a:solidFill>
                <a:latin typeface="Arial Narrow" panose="020B0606020202030204" pitchFamily="34" charset="0"/>
              </a:rPr>
              <a:t>St. Joh. Baptist, Bünde,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a:t>
            </a:r>
            <a:r>
              <a:rPr lang="de-DE" sz="1400" b="1" dirty="0">
                <a:solidFill>
                  <a:srgbClr val="FF00FF"/>
                </a:solidFill>
                <a:latin typeface="Arial Narrow" panose="020B0606020202030204" pitchFamily="34" charset="0"/>
              </a:rPr>
              <a:t>Enger, </a:t>
            </a:r>
            <a:r>
              <a:rPr lang="de-DE" sz="1400" b="1" dirty="0" err="1" smtClean="0">
                <a:solidFill>
                  <a:srgbClr val="FF00FF"/>
                </a:solidFill>
                <a:latin typeface="Arial Narrow" panose="020B0606020202030204" pitchFamily="34" charset="0"/>
              </a:rPr>
              <a:t>Spenge</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Sonstige Schulgottesdienste  </a:t>
            </a:r>
            <a:r>
              <a:rPr lang="de-DE" sz="1400" b="1" dirty="0" smtClean="0">
                <a:solidFill>
                  <a:srgbClr val="FF00FF"/>
                </a:solidFill>
                <a:latin typeface="Arial Narrow" panose="020B0606020202030204" pitchFamily="34" charset="0"/>
              </a:rPr>
              <a:t>St. Joh. Baptist, Bünde, </a:t>
            </a:r>
            <a:r>
              <a:rPr lang="de-DE" sz="1400" b="1" dirty="0" err="1" smtClean="0">
                <a:solidFill>
                  <a:srgbClr val="FF00FF"/>
                </a:solidFill>
                <a:latin typeface="Arial Narrow" panose="020B0606020202030204" pitchFamily="34" charset="0"/>
              </a:rPr>
              <a:t>Kirchlengern</a:t>
            </a:r>
            <a:endParaRPr lang="de-DE" sz="1400" b="1" dirty="0">
              <a:solidFill>
                <a:srgbClr val="FF00FF"/>
              </a:solidFill>
              <a:latin typeface="Arial Narrow" panose="020B0606020202030204" pitchFamily="34" charset="0"/>
            </a:endParaRPr>
          </a:p>
        </p:txBody>
      </p:sp>
    </p:spTree>
    <p:extLst>
      <p:ext uri="{BB962C8B-B14F-4D97-AF65-F5344CB8AC3E}">
        <p14:creationId xmlns:p14="http://schemas.microsoft.com/office/powerpoint/2010/main" val="2174666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436605"/>
            <a:ext cx="8441872" cy="1334530"/>
          </a:xfrm>
        </p:spPr>
        <p:txBody>
          <a:bodyPr>
            <a:normAutofit/>
          </a:bodyPr>
          <a:lstStyle/>
          <a:p>
            <a:pPr algn="ctr"/>
            <a:r>
              <a:rPr lang="de-DE" sz="4000" dirty="0" smtClean="0">
                <a:solidFill>
                  <a:schemeClr val="accent1">
                    <a:lumMod val="50000"/>
                  </a:schemeClr>
                </a:solidFill>
              </a:rPr>
              <a:t>Kirchenmusikalische Gruppen</a:t>
            </a:r>
            <a:r>
              <a:rPr lang="de-DE" sz="3600" dirty="0" smtClean="0">
                <a:solidFill>
                  <a:schemeClr val="accent1">
                    <a:lumMod val="50000"/>
                  </a:schemeClr>
                </a:solidFill>
              </a:rPr>
              <a:t/>
            </a:r>
            <a:br>
              <a:rPr lang="de-DE" sz="3600" dirty="0" smtClean="0">
                <a:solidFill>
                  <a:schemeClr val="accent1">
                    <a:lumMod val="50000"/>
                  </a:schemeClr>
                </a:solidFill>
              </a:rPr>
            </a:br>
            <a:r>
              <a:rPr lang="de-DE" sz="1600" dirty="0" smtClean="0">
                <a:solidFill>
                  <a:srgbClr val="FFFF00"/>
                </a:solidFill>
              </a:rPr>
              <a:t>* </a:t>
            </a:r>
            <a:r>
              <a:rPr lang="de-DE" sz="1600" dirty="0">
                <a:solidFill>
                  <a:srgbClr val="FFFF00"/>
                </a:solidFill>
              </a:rPr>
              <a:t>unter Leitung Ehrenamtlicher  </a:t>
            </a:r>
            <a:r>
              <a:rPr lang="de-DE" sz="1600" dirty="0">
                <a:solidFill>
                  <a:srgbClr val="FF00FF"/>
                </a:solidFill>
              </a:rPr>
              <a:t>* unter Leitung Hauptamtlicher</a:t>
            </a:r>
            <a:r>
              <a:rPr lang="de-DE" sz="1600" dirty="0"/>
              <a:t/>
            </a:r>
            <a:br>
              <a:rPr lang="de-DE" sz="1600" dirty="0"/>
            </a:br>
            <a:endParaRPr lang="de-DE" sz="1600" dirty="0">
              <a:solidFill>
                <a:schemeClr val="accent1">
                  <a:lumMod val="50000"/>
                </a:schemeClr>
              </a:solidFill>
            </a:endParaRPr>
          </a:p>
        </p:txBody>
      </p:sp>
      <p:sp>
        <p:nvSpPr>
          <p:cNvPr id="3" name="Inhaltsplatzhalter 2"/>
          <p:cNvSpPr>
            <a:spLocks noGrp="1"/>
          </p:cNvSpPr>
          <p:nvPr>
            <p:ph idx="1"/>
          </p:nvPr>
        </p:nvSpPr>
        <p:spPr>
          <a:xfrm>
            <a:off x="1202724" y="1902941"/>
            <a:ext cx="6672650" cy="4171287"/>
          </a:xfrm>
        </p:spPr>
        <p:txBody>
          <a:bodyPr/>
          <a:lstStyle/>
          <a:p>
            <a:pPr marL="0" indent="0">
              <a:buNone/>
            </a:pPr>
            <a:r>
              <a:rPr lang="de-DE" sz="2800" b="1" dirty="0" smtClean="0">
                <a:solidFill>
                  <a:schemeClr val="tx1"/>
                </a:solidFill>
                <a:latin typeface="Arial Narrow" panose="020B0606020202030204" pitchFamily="34" charset="0"/>
              </a:rPr>
              <a:t>Bläser  </a:t>
            </a:r>
            <a:r>
              <a:rPr lang="de-DE" sz="1600" b="1" dirty="0" smtClean="0">
                <a:solidFill>
                  <a:srgbClr val="FFFF00"/>
                </a:solidFill>
                <a:latin typeface="Arial Narrow" panose="020B0606020202030204" pitchFamily="34" charset="0"/>
              </a:rPr>
              <a:t>St. Paulus, </a:t>
            </a:r>
            <a:r>
              <a:rPr lang="de-DE" sz="1600" b="1" dirty="0" smtClean="0">
                <a:solidFill>
                  <a:srgbClr val="FF00FF"/>
                </a:solidFill>
                <a:latin typeface="Arial Narrow" panose="020B0606020202030204" pitchFamily="34" charset="0"/>
              </a:rPr>
              <a:t>PV </a:t>
            </a:r>
            <a:r>
              <a:rPr lang="de-DE" sz="1600" b="1" dirty="0" err="1" smtClean="0">
                <a:solidFill>
                  <a:srgbClr val="FF00FF"/>
                </a:solidFill>
                <a:latin typeface="Arial Narrow" panose="020B0606020202030204" pitchFamily="34" charset="0"/>
              </a:rPr>
              <a:t>Widukindsland</a:t>
            </a:r>
            <a:endParaRPr lang="de-DE" sz="2800" b="1" dirty="0" smtClean="0">
              <a:solidFill>
                <a:srgbClr val="FF00F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Bläser – Lerngruppe  </a:t>
            </a:r>
            <a:r>
              <a:rPr lang="de-DE" sz="1600" b="1" dirty="0" smtClean="0">
                <a:solidFill>
                  <a:srgbClr val="FF00FF"/>
                </a:solidFill>
                <a:latin typeface="Arial Narrow" panose="020B0606020202030204" pitchFamily="34" charset="0"/>
              </a:rPr>
              <a:t>PV </a:t>
            </a:r>
            <a:r>
              <a:rPr lang="de-DE" sz="1600" b="1" dirty="0" err="1">
                <a:solidFill>
                  <a:srgbClr val="FF00FF"/>
                </a:solidFill>
                <a:latin typeface="Arial Narrow" panose="020B0606020202030204" pitchFamily="34" charset="0"/>
              </a:rPr>
              <a:t>Widukindsland</a:t>
            </a:r>
            <a:endParaRPr lang="de-DE" sz="2800" b="1" dirty="0">
              <a:solidFill>
                <a:srgbClr val="FF00F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Musikgruppe/Band</a:t>
            </a:r>
            <a:r>
              <a:rPr lang="de-DE" sz="1600" b="1" dirty="0">
                <a:solidFill>
                  <a:srgbClr val="FFFF00"/>
                </a:solidFill>
                <a:latin typeface="Arial Narrow" panose="020B0606020202030204" pitchFamily="34" charset="0"/>
              </a:rPr>
              <a:t> </a:t>
            </a:r>
            <a:r>
              <a:rPr lang="de-DE" sz="1600" b="1" dirty="0" smtClean="0">
                <a:solidFill>
                  <a:srgbClr val="FFFF00"/>
                </a:solidFill>
                <a:latin typeface="Arial Narrow" panose="020B0606020202030204" pitchFamily="34" charset="0"/>
              </a:rPr>
              <a:t> St. Paulus,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Kirchlengern</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endParaRPr lang="de-DE" sz="2800" b="1" dirty="0" smtClean="0">
              <a:solidFill>
                <a:schemeClr val="tx1"/>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Chor  </a:t>
            </a:r>
            <a:r>
              <a:rPr lang="de-DE" sz="1600" b="1" dirty="0" smtClean="0">
                <a:solidFill>
                  <a:srgbClr val="FFFF00"/>
                </a:solidFill>
                <a:latin typeface="Arial Narrow" panose="020B0606020202030204" pitchFamily="34" charset="0"/>
              </a:rPr>
              <a:t>St. Paulus/St. Joh. </a:t>
            </a:r>
            <a:r>
              <a:rPr lang="de-DE" sz="1600" b="1" dirty="0" err="1" smtClean="0">
                <a:solidFill>
                  <a:srgbClr val="FFFF00"/>
                </a:solidFill>
                <a:latin typeface="Arial Narrow" panose="020B0606020202030204" pitchFamily="34" charset="0"/>
              </a:rPr>
              <a:t>Bapt</a:t>
            </a:r>
            <a:r>
              <a:rPr lang="de-DE" sz="1600" b="1" dirty="0" smtClean="0">
                <a:solidFill>
                  <a:srgbClr val="FFFF00"/>
                </a:solidFill>
                <a:latin typeface="Arial Narrow" panose="020B0606020202030204" pitchFamily="34" charset="0"/>
              </a:rPr>
              <a:t>., Maria Frieden, Bünde, </a:t>
            </a:r>
            <a:r>
              <a:rPr lang="de-DE" sz="1600" b="1" dirty="0">
                <a:solidFill>
                  <a:srgbClr val="FF00FF"/>
                </a:solidFill>
                <a:latin typeface="Arial Narrow" panose="020B0606020202030204" pitchFamily="34" charset="0"/>
              </a:rPr>
              <a:t>PV </a:t>
            </a:r>
            <a:r>
              <a:rPr lang="de-DE" sz="1600" b="1" dirty="0" err="1">
                <a:solidFill>
                  <a:srgbClr val="FF00FF"/>
                </a:solidFill>
                <a:latin typeface="Arial Narrow" panose="020B0606020202030204" pitchFamily="34" charset="0"/>
              </a:rPr>
              <a:t>Widukindsland</a:t>
            </a:r>
            <a:endParaRPr lang="de-DE" sz="2800" b="1" dirty="0">
              <a:solidFill>
                <a:srgbClr val="FF00FF"/>
              </a:solidFill>
              <a:latin typeface="Arial Narrow" panose="020B0606020202030204" pitchFamily="34" charset="0"/>
            </a:endParaRPr>
          </a:p>
          <a:p>
            <a:pPr marL="0" indent="0">
              <a:buNone/>
            </a:pPr>
            <a:r>
              <a:rPr lang="de-DE" sz="2800" b="1" dirty="0" err="1" smtClean="0">
                <a:solidFill>
                  <a:schemeClr val="tx1"/>
                </a:solidFill>
                <a:latin typeface="Arial Narrow" panose="020B0606020202030204" pitchFamily="34" charset="0"/>
              </a:rPr>
              <a:t>Choralschola</a:t>
            </a:r>
            <a:r>
              <a:rPr lang="de-DE" sz="2800" b="1" dirty="0">
                <a:solidFill>
                  <a:schemeClr val="tx1"/>
                </a:solidFill>
                <a:latin typeface="Arial Narrow" panose="020B0606020202030204" pitchFamily="34" charset="0"/>
              </a:rPr>
              <a:t> </a:t>
            </a:r>
            <a:r>
              <a:rPr lang="de-DE" sz="2800" b="1" dirty="0" smtClean="0">
                <a:solidFill>
                  <a:schemeClr val="tx1"/>
                </a:solidFill>
                <a:latin typeface="Arial Narrow" panose="020B0606020202030204" pitchFamily="34" charset="0"/>
              </a:rPr>
              <a:t> </a:t>
            </a:r>
            <a:r>
              <a:rPr lang="de-DE" sz="1600" b="1" dirty="0" smtClean="0">
                <a:solidFill>
                  <a:srgbClr val="FF00FF"/>
                </a:solidFill>
                <a:latin typeface="Arial Narrow" panose="020B0606020202030204" pitchFamily="34" charset="0"/>
              </a:rPr>
              <a:t>PV </a:t>
            </a:r>
            <a:r>
              <a:rPr lang="de-DE" sz="1600" b="1" dirty="0" err="1">
                <a:solidFill>
                  <a:srgbClr val="FF00FF"/>
                </a:solidFill>
                <a:latin typeface="Arial Narrow" panose="020B0606020202030204" pitchFamily="34" charset="0"/>
              </a:rPr>
              <a:t>Widukindsland</a:t>
            </a:r>
            <a:endParaRPr lang="de-DE" sz="2800" b="1" dirty="0">
              <a:solidFill>
                <a:srgbClr val="FF00FF"/>
              </a:solidFill>
              <a:latin typeface="Arial Narrow" panose="020B0606020202030204" pitchFamily="34" charset="0"/>
            </a:endParaRPr>
          </a:p>
          <a:p>
            <a:pPr marL="0" indent="0">
              <a:buNone/>
            </a:pPr>
            <a:endParaRPr lang="de-DE" sz="1600" b="1" dirty="0" smtClean="0">
              <a:solidFill>
                <a:schemeClr val="tx1"/>
              </a:solidFill>
              <a:latin typeface="Arial Narrow" panose="020B0606020202030204" pitchFamily="34" charset="0"/>
            </a:endParaRPr>
          </a:p>
          <a:p>
            <a:endParaRPr lang="de-DE"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058191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304800"/>
            <a:ext cx="8441872" cy="1013254"/>
          </a:xfrm>
        </p:spPr>
        <p:txBody>
          <a:bodyPr>
            <a:normAutofit fontScale="90000"/>
          </a:bodyPr>
          <a:lstStyle/>
          <a:p>
            <a:pPr algn="ctr"/>
            <a:r>
              <a:rPr lang="de-DE" sz="4900" dirty="0" smtClean="0">
                <a:solidFill>
                  <a:schemeClr val="accent1">
                    <a:lumMod val="50000"/>
                  </a:schemeClr>
                </a:solidFill>
              </a:rPr>
              <a:t>Ökumene</a:t>
            </a:r>
            <a:r>
              <a:rPr lang="de-DE" sz="4000" dirty="0" smtClean="0">
                <a:solidFill>
                  <a:schemeClr val="accent1">
                    <a:lumMod val="50000"/>
                  </a:schemeClr>
                </a:solidFill>
              </a:rPr>
              <a:t/>
            </a:r>
            <a:br>
              <a:rPr lang="de-DE" sz="4000" dirty="0" smtClean="0">
                <a:solidFill>
                  <a:schemeClr val="accent1">
                    <a:lumMod val="50000"/>
                  </a:schemeClr>
                </a:solidFill>
              </a:rPr>
            </a:br>
            <a:r>
              <a:rPr lang="de-DE" dirty="0">
                <a:solidFill>
                  <a:srgbClr val="FFFF00"/>
                </a:solidFill>
              </a:rPr>
              <a:t>* </a:t>
            </a:r>
            <a:r>
              <a:rPr lang="de-DE" sz="1800" dirty="0">
                <a:solidFill>
                  <a:srgbClr val="FFFF00"/>
                </a:solidFill>
              </a:rPr>
              <a:t>unter Leitung Ehrenamtlicher </a:t>
            </a:r>
            <a:r>
              <a:rPr lang="de-DE" sz="1800" dirty="0">
                <a:solidFill>
                  <a:srgbClr val="FF00FF"/>
                </a:solidFill>
              </a:rPr>
              <a:t> * unter Leitung Hauptamtlicher</a:t>
            </a:r>
            <a:r>
              <a:rPr lang="de-DE" dirty="0"/>
              <a:t/>
            </a:r>
            <a:br>
              <a:rPr lang="de-DE" dirty="0"/>
            </a:br>
            <a:endParaRPr lang="de-DE" dirty="0">
              <a:solidFill>
                <a:schemeClr val="accent1">
                  <a:lumMod val="50000"/>
                </a:schemeClr>
              </a:solidFill>
            </a:endParaRPr>
          </a:p>
        </p:txBody>
      </p:sp>
      <p:sp>
        <p:nvSpPr>
          <p:cNvPr id="3" name="Inhaltsplatzhalter 2"/>
          <p:cNvSpPr>
            <a:spLocks noGrp="1"/>
          </p:cNvSpPr>
          <p:nvPr>
            <p:ph idx="1"/>
          </p:nvPr>
        </p:nvSpPr>
        <p:spPr>
          <a:xfrm>
            <a:off x="691977" y="1400433"/>
            <a:ext cx="8163699" cy="4673796"/>
          </a:xfrm>
        </p:spPr>
        <p:txBody>
          <a:bodyPr>
            <a:noAutofit/>
          </a:bodyPr>
          <a:lstStyle/>
          <a:p>
            <a:pPr marL="0" indent="0">
              <a:buNone/>
            </a:pPr>
            <a:r>
              <a:rPr lang="de-DE" sz="2400" b="1" dirty="0" smtClean="0">
                <a:solidFill>
                  <a:schemeClr val="accent1">
                    <a:lumMod val="50000"/>
                  </a:schemeClr>
                </a:solidFill>
                <a:latin typeface="Arial Narrow" panose="020B0606020202030204" pitchFamily="34" charset="0"/>
              </a:rPr>
              <a:t>Ökumenische Gottesdienste:</a:t>
            </a:r>
          </a:p>
          <a:p>
            <a:pPr marL="0" indent="0">
              <a:buNone/>
            </a:pPr>
            <a:r>
              <a:rPr lang="de-DE" sz="2400" b="1" dirty="0" smtClean="0">
                <a:solidFill>
                  <a:schemeClr val="tx1"/>
                </a:solidFill>
                <a:latin typeface="Arial Narrow" panose="020B0606020202030204" pitchFamily="34" charset="0"/>
              </a:rPr>
              <a:t>Weltgebetstag  </a:t>
            </a:r>
            <a:r>
              <a:rPr lang="de-DE" sz="1400" b="1" dirty="0" smtClean="0">
                <a:solidFill>
                  <a:srgbClr val="FFFF00"/>
                </a:solidFill>
                <a:latin typeface="Arial Narrow" panose="020B0606020202030204" pitchFamily="34" charset="0"/>
              </a:rPr>
              <a:t>St. Joh. Baptist, St. Paulus, Maria Frieden, Bünde, </a:t>
            </a:r>
            <a:r>
              <a:rPr lang="de-DE" sz="1400" b="1" dirty="0" err="1" smtClean="0">
                <a:solidFill>
                  <a:srgbClr val="FFFF00"/>
                </a:solidFill>
                <a:latin typeface="Arial Narrow" panose="020B0606020202030204" pitchFamily="34" charset="0"/>
              </a:rPr>
              <a:t>Holsen</a:t>
            </a:r>
            <a:r>
              <a:rPr lang="de-DE" sz="1400" b="1" dirty="0" smtClean="0">
                <a:solidFill>
                  <a:srgbClr val="FFFF00"/>
                </a:solidFill>
                <a:latin typeface="Arial Narrow" panose="020B0606020202030204" pitchFamily="34" charset="0"/>
              </a:rPr>
              <a:t>,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a:t>
            </a:r>
            <a:r>
              <a:rPr lang="de-DE" sz="1400" b="1" dirty="0" err="1" smtClean="0">
                <a:solidFill>
                  <a:srgbClr val="FFFF00"/>
                </a:solidFill>
                <a:latin typeface="Arial Narrow" panose="020B0606020202030204" pitchFamily="34" charset="0"/>
              </a:rPr>
              <a:t>Spenge</a:t>
            </a:r>
            <a:r>
              <a:rPr lang="de-DE" sz="1400" b="1" dirty="0" smtClean="0">
                <a:solidFill>
                  <a:srgbClr val="FFFF00"/>
                </a:solidFill>
                <a:latin typeface="Arial Narrow" panose="020B0606020202030204" pitchFamily="34" charset="0"/>
              </a:rPr>
              <a:t>, </a:t>
            </a:r>
            <a:r>
              <a:rPr lang="de-DE" sz="1400" b="1" dirty="0" err="1" smtClean="0">
                <a:solidFill>
                  <a:srgbClr val="FFFF00"/>
                </a:solidFill>
                <a:latin typeface="Arial Narrow" panose="020B0606020202030204" pitchFamily="34" charset="0"/>
              </a:rPr>
              <a:t>Eilsh</a:t>
            </a:r>
            <a:r>
              <a:rPr lang="de-DE" sz="1400" b="1" dirty="0" smtClean="0">
                <a:solidFill>
                  <a:srgbClr val="FFFF00"/>
                </a:solidFill>
                <a:latin typeface="Arial Narrow" panose="020B0606020202030204" pitchFamily="34" charset="0"/>
              </a:rPr>
              <a:t>.</a:t>
            </a:r>
          </a:p>
          <a:p>
            <a:pPr marL="0" indent="0">
              <a:buNone/>
            </a:pPr>
            <a:r>
              <a:rPr lang="de-DE" sz="2400" b="1" dirty="0" smtClean="0">
                <a:solidFill>
                  <a:schemeClr val="tx1"/>
                </a:solidFill>
                <a:latin typeface="Arial Narrow" panose="020B0606020202030204" pitchFamily="34" charset="0"/>
              </a:rPr>
              <a:t>St. Martin</a:t>
            </a:r>
            <a:r>
              <a:rPr lang="de-DE" sz="2400" b="1" dirty="0">
                <a:solidFill>
                  <a:srgbClr val="FF0000"/>
                </a:solidFill>
                <a:latin typeface="Arial Narrow" panose="020B0606020202030204" pitchFamily="34" charset="0"/>
              </a:rPr>
              <a:t> </a:t>
            </a:r>
            <a:r>
              <a:rPr lang="de-DE" sz="2400" b="1" dirty="0" smtClean="0">
                <a:solidFill>
                  <a:srgbClr val="FF0000"/>
                </a:solidFill>
                <a:latin typeface="Arial Narrow" panose="020B0606020202030204" pitchFamily="34" charset="0"/>
              </a:rPr>
              <a:t> </a:t>
            </a:r>
            <a:r>
              <a:rPr lang="de-DE" sz="1400" b="1" dirty="0" smtClean="0">
                <a:solidFill>
                  <a:srgbClr val="FF00FF"/>
                </a:solidFill>
                <a:latin typeface="Arial Narrow" panose="020B0606020202030204" pitchFamily="34" charset="0"/>
              </a:rPr>
              <a:t>Bünde, </a:t>
            </a:r>
            <a:r>
              <a:rPr lang="de-DE" sz="1400" b="1" dirty="0" err="1" smtClean="0">
                <a:solidFill>
                  <a:srgbClr val="FF00FF"/>
                </a:solidFill>
                <a:latin typeface="Arial Narrow" panose="020B0606020202030204" pitchFamily="34" charset="0"/>
              </a:rPr>
              <a:t>Holsen</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Spenge</a:t>
            </a:r>
            <a:r>
              <a:rPr lang="de-DE" sz="1400" b="1" dirty="0" smtClean="0">
                <a:solidFill>
                  <a:srgbClr val="FF0000"/>
                </a:solidFill>
                <a:latin typeface="Arial Narrow" panose="020B0606020202030204" pitchFamily="34" charset="0"/>
              </a:rPr>
              <a:t>, </a:t>
            </a:r>
            <a:r>
              <a:rPr lang="de-DE" sz="1400" b="1" dirty="0" err="1" smtClean="0">
                <a:solidFill>
                  <a:srgbClr val="FFFF00"/>
                </a:solidFill>
                <a:latin typeface="Arial Narrow" panose="020B0606020202030204" pitchFamily="34" charset="0"/>
              </a:rPr>
              <a:t>Eilshausen</a:t>
            </a:r>
            <a:endParaRPr lang="de-DE" sz="1400" b="1" dirty="0" smtClean="0">
              <a:solidFill>
                <a:srgbClr val="FFFF00"/>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Schulgottesdienste  </a:t>
            </a:r>
            <a:r>
              <a:rPr lang="de-DE" sz="1400" b="1" dirty="0" smtClean="0">
                <a:solidFill>
                  <a:srgbClr val="FF00FF"/>
                </a:solidFill>
                <a:latin typeface="Arial Narrow" panose="020B0606020202030204" pitchFamily="34" charset="0"/>
              </a:rPr>
              <a:t>Bünde, </a:t>
            </a:r>
            <a:r>
              <a:rPr lang="de-DE" sz="1400" b="1" dirty="0" err="1" smtClean="0">
                <a:solidFill>
                  <a:srgbClr val="FF00FF"/>
                </a:solidFill>
                <a:latin typeface="Arial Narrow" panose="020B0606020202030204" pitchFamily="34" charset="0"/>
              </a:rPr>
              <a:t>Kirchlengern</a:t>
            </a:r>
            <a:r>
              <a:rPr lang="de-DE" sz="1400" b="1" dirty="0" smtClean="0">
                <a:solidFill>
                  <a:srgbClr val="FF00FF"/>
                </a:solidFill>
                <a:latin typeface="Arial Narrow" panose="020B0606020202030204" pitchFamily="34" charset="0"/>
              </a:rPr>
              <a:t>, Enger, </a:t>
            </a:r>
            <a:r>
              <a:rPr lang="de-DE" sz="1400" b="1" dirty="0" err="1" smtClean="0">
                <a:solidFill>
                  <a:srgbClr val="FF00FF"/>
                </a:solidFill>
                <a:latin typeface="Arial Narrow" panose="020B0606020202030204" pitchFamily="34" charset="0"/>
              </a:rPr>
              <a:t>Spenge</a:t>
            </a:r>
            <a:endParaRPr lang="de-DE" sz="1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Sonstige ökumenische Gottesdienste  </a:t>
            </a:r>
            <a:r>
              <a:rPr lang="de-DE" sz="1400" b="1" dirty="0" smtClean="0">
                <a:solidFill>
                  <a:srgbClr val="FF00FF"/>
                </a:solidFill>
                <a:latin typeface="Arial Narrow" panose="020B0606020202030204" pitchFamily="34" charset="0"/>
              </a:rPr>
              <a:t>St. Joh. Baptist, Bünde, </a:t>
            </a:r>
            <a:r>
              <a:rPr lang="de-DE" sz="1400" b="1" dirty="0" err="1" smtClean="0">
                <a:solidFill>
                  <a:srgbClr val="FF00FF"/>
                </a:solidFill>
                <a:latin typeface="Arial Narrow" panose="020B0606020202030204" pitchFamily="34" charset="0"/>
              </a:rPr>
              <a:t>Holsen</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Kirchlengern</a:t>
            </a:r>
            <a:r>
              <a:rPr lang="de-DE" sz="1400" b="1" dirty="0">
                <a:solidFill>
                  <a:srgbClr val="FF00FF"/>
                </a:solidFill>
                <a:latin typeface="Arial Narrow" panose="020B0606020202030204" pitchFamily="34" charset="0"/>
              </a:rPr>
              <a:t>,</a:t>
            </a:r>
            <a:r>
              <a:rPr lang="de-DE" sz="1400" b="1" dirty="0" smtClean="0">
                <a:solidFill>
                  <a:srgbClr val="FF00FF"/>
                </a:solidFill>
                <a:latin typeface="Arial Narrow" panose="020B0606020202030204" pitchFamily="34" charset="0"/>
              </a:rPr>
              <a:t> 										 </a:t>
            </a:r>
            <a:r>
              <a:rPr lang="de-DE" sz="1400" b="1" dirty="0" err="1" smtClean="0">
                <a:solidFill>
                  <a:srgbClr val="FF00FF"/>
                </a:solidFill>
                <a:latin typeface="Arial Narrow" panose="020B0606020202030204" pitchFamily="34" charset="0"/>
              </a:rPr>
              <a:t>Spenge</a:t>
            </a:r>
            <a:endParaRPr lang="de-DE" sz="1400" b="1" dirty="0" smtClean="0">
              <a:solidFill>
                <a:srgbClr val="FF00FF"/>
              </a:solidFill>
              <a:latin typeface="Arial Narrow" panose="020B0606020202030204" pitchFamily="34" charset="0"/>
            </a:endParaRPr>
          </a:p>
          <a:p>
            <a:pPr marL="0" indent="0">
              <a:buNone/>
            </a:pPr>
            <a:r>
              <a:rPr lang="de-DE" sz="2400" b="1" dirty="0" smtClean="0">
                <a:solidFill>
                  <a:schemeClr val="accent1">
                    <a:lumMod val="50000"/>
                  </a:schemeClr>
                </a:solidFill>
                <a:latin typeface="Arial Narrow" panose="020B0606020202030204" pitchFamily="34" charset="0"/>
              </a:rPr>
              <a:t>Ökumenische Aktivitäten:</a:t>
            </a:r>
          </a:p>
          <a:p>
            <a:pPr marL="0" indent="0">
              <a:buNone/>
            </a:pPr>
            <a:r>
              <a:rPr lang="de-DE" sz="2400" b="1" dirty="0" smtClean="0">
                <a:solidFill>
                  <a:schemeClr val="tx1"/>
                </a:solidFill>
                <a:latin typeface="Arial Narrow" panose="020B0606020202030204" pitchFamily="34" charset="0"/>
              </a:rPr>
              <a:t>Bibelwoche  </a:t>
            </a:r>
            <a:r>
              <a:rPr lang="de-DE" sz="1400" b="1" dirty="0" smtClean="0">
                <a:solidFill>
                  <a:srgbClr val="FF00FF"/>
                </a:solidFill>
                <a:latin typeface="Arial Narrow" panose="020B0606020202030204" pitchFamily="34" charset="0"/>
              </a:rPr>
              <a:t>St. Paulus, Maria Frieden</a:t>
            </a:r>
            <a:endParaRPr lang="de-DE" sz="2400" b="1" dirty="0" smtClean="0">
              <a:solidFill>
                <a:srgbClr val="FF00FF"/>
              </a:solidFill>
              <a:latin typeface="Arial Narrow" panose="020B0606020202030204" pitchFamily="34" charset="0"/>
            </a:endParaRPr>
          </a:p>
          <a:p>
            <a:pPr marL="0" indent="0">
              <a:buNone/>
            </a:pPr>
            <a:r>
              <a:rPr lang="de-DE" sz="2400" b="1" dirty="0" err="1" smtClean="0">
                <a:solidFill>
                  <a:schemeClr val="tx1"/>
                </a:solidFill>
                <a:latin typeface="Arial Narrow" panose="020B0606020202030204" pitchFamily="34" charset="0"/>
              </a:rPr>
              <a:t>Fastelessen</a:t>
            </a:r>
            <a:r>
              <a:rPr lang="de-DE" sz="2400" b="1" dirty="0">
                <a:solidFill>
                  <a:srgbClr val="FF0000"/>
                </a:solidFill>
                <a:latin typeface="Arial Narrow" panose="020B0606020202030204" pitchFamily="34" charset="0"/>
              </a:rPr>
              <a:t> </a:t>
            </a:r>
            <a:r>
              <a:rPr lang="de-DE" sz="2400" b="1" dirty="0" smtClean="0">
                <a:solidFill>
                  <a:srgbClr val="FF0000"/>
                </a:solidFill>
                <a:latin typeface="Arial Narrow" panose="020B0606020202030204" pitchFamily="34" charset="0"/>
              </a:rPr>
              <a:t> </a:t>
            </a:r>
            <a:r>
              <a:rPr lang="de-DE" sz="1400" b="1" dirty="0" smtClean="0">
                <a:solidFill>
                  <a:srgbClr val="FF00FF"/>
                </a:solidFill>
                <a:latin typeface="Arial Narrow" panose="020B0606020202030204" pitchFamily="34" charset="0"/>
              </a:rPr>
              <a:t>St. Joh. Baptist</a:t>
            </a:r>
            <a:endParaRPr lang="de-DE" sz="2400" b="1" dirty="0" smtClean="0">
              <a:solidFill>
                <a:srgbClr val="FF00FF"/>
              </a:solidFill>
              <a:latin typeface="Arial Narrow" panose="020B0606020202030204" pitchFamily="34" charset="0"/>
            </a:endParaRPr>
          </a:p>
          <a:p>
            <a:pPr marL="0" indent="0">
              <a:buNone/>
            </a:pPr>
            <a:r>
              <a:rPr lang="de-DE" sz="2400" b="1" dirty="0">
                <a:solidFill>
                  <a:schemeClr val="tx1"/>
                </a:solidFill>
                <a:latin typeface="Arial Narrow" panose="020B0606020202030204" pitchFamily="34" charset="0"/>
              </a:rPr>
              <a:t>St. </a:t>
            </a:r>
            <a:r>
              <a:rPr lang="de-DE" sz="2400" b="1" dirty="0" smtClean="0">
                <a:solidFill>
                  <a:schemeClr val="tx1"/>
                </a:solidFill>
                <a:latin typeface="Arial Narrow" panose="020B0606020202030204" pitchFamily="34" charset="0"/>
              </a:rPr>
              <a:t>Martin</a:t>
            </a:r>
            <a:r>
              <a:rPr lang="de-DE" sz="2400" b="1" dirty="0">
                <a:solidFill>
                  <a:srgbClr val="FF0000"/>
                </a:solidFill>
                <a:latin typeface="Arial Narrow" panose="020B0606020202030204" pitchFamily="34" charset="0"/>
              </a:rPr>
              <a:t> </a:t>
            </a:r>
            <a:r>
              <a:rPr lang="de-DE" sz="2400" b="1" dirty="0" smtClean="0">
                <a:solidFill>
                  <a:srgbClr val="FF0000"/>
                </a:solidFill>
                <a:latin typeface="Arial Narrow" panose="020B0606020202030204" pitchFamily="34" charset="0"/>
              </a:rPr>
              <a:t> </a:t>
            </a:r>
            <a:r>
              <a:rPr lang="de-DE" sz="1400" b="1" dirty="0" err="1" smtClean="0">
                <a:solidFill>
                  <a:srgbClr val="FF00FF"/>
                </a:solidFill>
                <a:latin typeface="Arial Narrow" panose="020B0606020202030204" pitchFamily="34" charset="0"/>
              </a:rPr>
              <a:t>Holsen</a:t>
            </a:r>
            <a:r>
              <a:rPr lang="de-DE" sz="1400" b="1" dirty="0">
                <a:solidFill>
                  <a:srgbClr val="FF00FF"/>
                </a:solidFill>
                <a:latin typeface="Arial Narrow" panose="020B0606020202030204" pitchFamily="34" charset="0"/>
              </a:rPr>
              <a:t>, </a:t>
            </a:r>
            <a:r>
              <a:rPr lang="de-DE" sz="1400" b="1" dirty="0" err="1">
                <a:solidFill>
                  <a:srgbClr val="FF00FF"/>
                </a:solidFill>
                <a:latin typeface="Arial Narrow" panose="020B0606020202030204" pitchFamily="34" charset="0"/>
              </a:rPr>
              <a:t>Spenge</a:t>
            </a:r>
            <a:r>
              <a:rPr lang="de-DE" sz="1400" b="1" dirty="0">
                <a:solidFill>
                  <a:srgbClr val="FF00FF"/>
                </a:solidFill>
                <a:latin typeface="Arial Narrow" panose="020B0606020202030204" pitchFamily="34" charset="0"/>
              </a:rPr>
              <a:t>, </a:t>
            </a:r>
            <a:r>
              <a:rPr lang="de-DE" sz="1400" b="1" dirty="0" err="1" smtClean="0">
                <a:solidFill>
                  <a:srgbClr val="FFFF00"/>
                </a:solidFill>
                <a:latin typeface="Arial Narrow" panose="020B0606020202030204" pitchFamily="34" charset="0"/>
              </a:rPr>
              <a:t>Eilshausen</a:t>
            </a:r>
            <a:endParaRPr lang="de-DE" sz="1400" b="1" dirty="0" smtClean="0">
              <a:solidFill>
                <a:srgbClr val="FF0000"/>
              </a:solidFill>
              <a:latin typeface="Arial Narrow" panose="020B0606020202030204" pitchFamily="34" charset="0"/>
            </a:endParaRPr>
          </a:p>
        </p:txBody>
      </p:sp>
    </p:spTree>
    <p:extLst>
      <p:ext uri="{BB962C8B-B14F-4D97-AF65-F5344CB8AC3E}">
        <p14:creationId xmlns:p14="http://schemas.microsoft.com/office/powerpoint/2010/main" val="351163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dirty="0" smtClean="0">
                <a:solidFill>
                  <a:schemeClr val="accent1">
                    <a:lumMod val="50000"/>
                  </a:schemeClr>
                </a:solidFill>
              </a:rPr>
              <a:t>Aktivitäten mit Familien/Kindern</a:t>
            </a:r>
            <a:r>
              <a:rPr lang="de-DE" sz="6000" dirty="0" smtClean="0">
                <a:solidFill>
                  <a:schemeClr val="accent1">
                    <a:lumMod val="50000"/>
                  </a:schemeClr>
                </a:solidFill>
              </a:rPr>
              <a:t/>
            </a:r>
            <a:br>
              <a:rPr lang="de-DE" sz="6000" dirty="0" smtClean="0">
                <a:solidFill>
                  <a:schemeClr val="accent1">
                    <a:lumMod val="50000"/>
                  </a:schemeClr>
                </a:solidFill>
              </a:rPr>
            </a:br>
            <a:r>
              <a:rPr lang="de-DE" sz="2000" dirty="0">
                <a:solidFill>
                  <a:srgbClr val="FFFF00"/>
                </a:solidFill>
              </a:rPr>
              <a:t>* unter Leitung Ehrenamtlicher  </a:t>
            </a:r>
            <a:r>
              <a:rPr lang="de-DE" sz="2000" dirty="0">
                <a:solidFill>
                  <a:srgbClr val="FF00FF"/>
                </a:solidFill>
              </a:rPr>
              <a:t>* unter Leitung Hauptamtlicher</a:t>
            </a:r>
          </a:p>
        </p:txBody>
      </p:sp>
      <p:sp>
        <p:nvSpPr>
          <p:cNvPr id="3" name="Inhaltsplatzhalter 2"/>
          <p:cNvSpPr>
            <a:spLocks noGrp="1"/>
          </p:cNvSpPr>
          <p:nvPr>
            <p:ph idx="1"/>
          </p:nvPr>
        </p:nvSpPr>
        <p:spPr>
          <a:xfrm>
            <a:off x="318407" y="1589903"/>
            <a:ext cx="8441872" cy="4621427"/>
          </a:xfrm>
        </p:spPr>
        <p:txBody>
          <a:bodyPr>
            <a:normAutofit fontScale="92500" lnSpcReduction="10000"/>
          </a:bodyPr>
          <a:lstStyle/>
          <a:p>
            <a:pPr marL="0" indent="0">
              <a:buNone/>
            </a:pPr>
            <a:r>
              <a:rPr lang="de-DE" sz="2400" b="1" dirty="0" smtClean="0">
                <a:solidFill>
                  <a:schemeClr val="tx1"/>
                </a:solidFill>
                <a:latin typeface="Arial Narrow" panose="020B0606020202030204" pitchFamily="34" charset="0"/>
              </a:rPr>
              <a:t>Krabbelgruppe  </a:t>
            </a:r>
            <a:r>
              <a:rPr lang="de-DE" sz="1600" b="1" dirty="0" smtClean="0">
                <a:solidFill>
                  <a:srgbClr val="FF00FF"/>
                </a:solidFill>
                <a:latin typeface="Arial Narrow" panose="020B0606020202030204" pitchFamily="34" charset="0"/>
              </a:rPr>
              <a:t>St. Paulus, Maria Frieden, </a:t>
            </a:r>
            <a:r>
              <a:rPr lang="de-DE" sz="1600" b="1" dirty="0" err="1" smtClean="0">
                <a:solidFill>
                  <a:srgbClr val="FFFF00"/>
                </a:solidFill>
                <a:latin typeface="Arial Narrow" panose="020B0606020202030204" pitchFamily="34" charset="0"/>
              </a:rPr>
              <a:t>Holsen</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Erstkommunionvorbereitung </a:t>
            </a:r>
            <a:r>
              <a:rPr lang="de-DE" sz="1600" b="1" dirty="0" smtClean="0">
                <a:solidFill>
                  <a:srgbClr val="FF00FF"/>
                </a:solidFill>
                <a:latin typeface="Arial Narrow" panose="020B0606020202030204" pitchFamily="34" charset="0"/>
              </a:rPr>
              <a:t>in  allen PV</a:t>
            </a:r>
          </a:p>
          <a:p>
            <a:pPr marL="0" indent="0">
              <a:buNone/>
            </a:pPr>
            <a:r>
              <a:rPr lang="de-DE" sz="2400" b="1" dirty="0" smtClean="0">
                <a:solidFill>
                  <a:schemeClr val="tx1"/>
                </a:solidFill>
                <a:latin typeface="Arial Narrow" panose="020B0606020202030204" pitchFamily="34" charset="0"/>
              </a:rPr>
              <a:t>Offene Angebote für Kinder  </a:t>
            </a:r>
            <a:r>
              <a:rPr lang="de-DE" sz="1600" b="1" dirty="0" smtClean="0">
                <a:solidFill>
                  <a:srgbClr val="FFFF00"/>
                </a:solidFill>
                <a:latin typeface="Arial Narrow" panose="020B0606020202030204" pitchFamily="34" charset="0"/>
              </a:rPr>
              <a:t>Maria Frieden, </a:t>
            </a:r>
            <a:r>
              <a:rPr lang="de-DE" sz="1600" b="1" dirty="0" smtClean="0">
                <a:solidFill>
                  <a:srgbClr val="FF00FF"/>
                </a:solidFill>
                <a:latin typeface="Arial Narrow" panose="020B0606020202030204" pitchFamily="34" charset="0"/>
              </a:rPr>
              <a:t>PV </a:t>
            </a:r>
            <a:r>
              <a:rPr lang="de-DE" sz="1600" b="1" dirty="0" err="1" smtClean="0">
                <a:solidFill>
                  <a:srgbClr val="FF00FF"/>
                </a:solidFill>
                <a:latin typeface="Arial Narrow" panose="020B0606020202030204" pitchFamily="34" charset="0"/>
              </a:rPr>
              <a:t>Widukindsland</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Gemeindekindergruppe </a:t>
            </a:r>
            <a:r>
              <a:rPr lang="de-DE" sz="1600" b="1" dirty="0" smtClean="0">
                <a:solidFill>
                  <a:srgbClr val="FFFF00"/>
                </a:solidFill>
                <a:latin typeface="Arial Narrow" panose="020B0606020202030204" pitchFamily="34" charset="0"/>
              </a:rPr>
              <a:t>St. Paulus, Maria Frieden</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Pfadfinder </a:t>
            </a:r>
            <a:r>
              <a:rPr lang="de-DE" sz="1600" b="1" dirty="0" smtClean="0">
                <a:solidFill>
                  <a:srgbClr val="FFFF00"/>
                </a:solidFill>
                <a:latin typeface="Arial Narrow" panose="020B0606020202030204" pitchFamily="34" charset="0"/>
              </a:rPr>
              <a:t>St. Joh. Baptist</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Religiöse Kinderwoche </a:t>
            </a:r>
            <a:r>
              <a:rPr lang="de-DE" sz="1600" b="1" dirty="0" smtClean="0">
                <a:solidFill>
                  <a:srgbClr val="FF00FF"/>
                </a:solidFill>
                <a:latin typeface="Arial Narrow" panose="020B0606020202030204" pitchFamily="34" charset="0"/>
              </a:rPr>
              <a:t>PV </a:t>
            </a:r>
            <a:r>
              <a:rPr lang="de-DE" sz="1600" b="1" dirty="0" err="1" smtClean="0">
                <a:solidFill>
                  <a:srgbClr val="FF00FF"/>
                </a:solidFill>
                <a:latin typeface="Arial Narrow" panose="020B0606020202030204" pitchFamily="34" charset="0"/>
              </a:rPr>
              <a:t>Bünder</a:t>
            </a:r>
            <a:r>
              <a:rPr lang="de-DE" sz="1600" b="1" dirty="0" smtClean="0">
                <a:solidFill>
                  <a:srgbClr val="FF00FF"/>
                </a:solidFill>
                <a:latin typeface="Arial Narrow" panose="020B0606020202030204" pitchFamily="34" charset="0"/>
              </a:rPr>
              <a:t> Land</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Kinderbibelwoche / Kinderbibeltage </a:t>
            </a:r>
            <a:r>
              <a:rPr lang="de-DE" sz="1600" b="1" dirty="0" smtClean="0">
                <a:solidFill>
                  <a:srgbClr val="FF00FF"/>
                </a:solidFill>
                <a:latin typeface="Arial Narrow" panose="020B0606020202030204" pitchFamily="34" charset="0"/>
              </a:rPr>
              <a:t>PV </a:t>
            </a:r>
            <a:r>
              <a:rPr lang="de-DE" sz="1600" b="1" dirty="0" err="1" smtClean="0">
                <a:solidFill>
                  <a:srgbClr val="FF00FF"/>
                </a:solidFill>
                <a:latin typeface="Arial Narrow" panose="020B0606020202030204" pitchFamily="34" charset="0"/>
              </a:rPr>
              <a:t>Widukindsland</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Messdieneraktivitäten </a:t>
            </a:r>
            <a:r>
              <a:rPr lang="de-DE" sz="1600" b="1" dirty="0" smtClean="0">
                <a:solidFill>
                  <a:srgbClr val="FFFF00"/>
                </a:solidFill>
                <a:latin typeface="Arial Narrow" panose="020B0606020202030204" pitchFamily="34" charset="0"/>
              </a:rPr>
              <a:t>St. Joh. Baptist, St. Paulus, Maria Frieden, Bünde,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PV </a:t>
            </a:r>
            <a:r>
              <a:rPr lang="de-DE" sz="1600" b="1" dirty="0" err="1" smtClean="0">
                <a:solidFill>
                  <a:srgbClr val="FFFF00"/>
                </a:solidFill>
                <a:latin typeface="Arial Narrow" panose="020B0606020202030204" pitchFamily="34" charset="0"/>
              </a:rPr>
              <a:t>Widukindsland</a:t>
            </a:r>
            <a:endParaRPr lang="de-DE" sz="2400" b="1" dirty="0" smtClean="0">
              <a:solidFill>
                <a:schemeClr val="tx1"/>
              </a:solidFill>
              <a:latin typeface="Arial Narrow" panose="020B0606020202030204" pitchFamily="34" charset="0"/>
            </a:endParaRPr>
          </a:p>
          <a:p>
            <a:pPr marL="0" indent="0">
              <a:buNone/>
            </a:pPr>
            <a:r>
              <a:rPr lang="de-DE" sz="2400" b="1" dirty="0" err="1" smtClean="0">
                <a:solidFill>
                  <a:schemeClr val="tx1"/>
                </a:solidFill>
                <a:latin typeface="Arial Narrow" panose="020B0606020202030204" pitchFamily="34" charset="0"/>
              </a:rPr>
              <a:t>Sternsingeraktion</a:t>
            </a:r>
            <a:r>
              <a:rPr lang="de-DE" sz="2400" b="1" dirty="0" smtClean="0">
                <a:solidFill>
                  <a:schemeClr val="tx1"/>
                </a:solidFill>
                <a:latin typeface="Arial Narrow" panose="020B0606020202030204" pitchFamily="34" charset="0"/>
              </a:rPr>
              <a:t>  </a:t>
            </a:r>
            <a:r>
              <a:rPr lang="de-DE" sz="1600" b="1" dirty="0" smtClean="0">
                <a:solidFill>
                  <a:srgbClr val="FFFF00"/>
                </a:solidFill>
                <a:latin typeface="Arial Narrow" panose="020B0606020202030204" pitchFamily="34" charset="0"/>
              </a:rPr>
              <a:t>St. Joh. Baptist, St. Paulus, Maria Frieden, </a:t>
            </a:r>
            <a:r>
              <a:rPr lang="de-DE" sz="1600" b="1" dirty="0" smtClean="0">
                <a:solidFill>
                  <a:srgbClr val="FF00FF"/>
                </a:solidFill>
                <a:latin typeface="Arial Narrow" panose="020B0606020202030204" pitchFamily="34" charset="0"/>
              </a:rPr>
              <a:t>Bünde,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a:t>
            </a:r>
            <a:r>
              <a:rPr lang="de-DE" sz="1600" b="1" dirty="0" err="1" smtClean="0">
                <a:solidFill>
                  <a:srgbClr val="FF00FF"/>
                </a:solidFill>
                <a:latin typeface="Arial Narrow" panose="020B0606020202030204" pitchFamily="34" charset="0"/>
              </a:rPr>
              <a:t>Kirchlengern</a:t>
            </a:r>
            <a:r>
              <a:rPr lang="de-DE" sz="1600" b="1" dirty="0" smtClean="0">
                <a:solidFill>
                  <a:srgbClr val="FF00FF"/>
                </a:solidFill>
                <a:latin typeface="Arial Narrow" panose="020B0606020202030204" pitchFamily="34" charset="0"/>
              </a:rPr>
              <a:t>, </a:t>
            </a:r>
            <a:r>
              <a:rPr lang="de-DE" sz="1600" b="1" dirty="0" smtClean="0">
                <a:solidFill>
                  <a:srgbClr val="FF0000"/>
                </a:solidFill>
                <a:latin typeface="Arial Narrow" panose="020B0606020202030204" pitchFamily="34" charset="0"/>
              </a:rPr>
              <a:t>	 	                                       				      </a:t>
            </a:r>
            <a:r>
              <a:rPr lang="de-DE" sz="1600" b="1" dirty="0" smtClean="0">
                <a:solidFill>
                  <a:srgbClr val="FFFF00"/>
                </a:solidFill>
                <a:latin typeface="Arial Narrow" panose="020B0606020202030204" pitchFamily="34" charset="0"/>
              </a:rPr>
              <a:t>Enger, </a:t>
            </a:r>
            <a:r>
              <a:rPr lang="de-DE" sz="1600" b="1" dirty="0" err="1" smtClean="0">
                <a:solidFill>
                  <a:srgbClr val="FFFF00"/>
                </a:solidFill>
                <a:latin typeface="Arial Narrow" panose="020B0606020202030204" pitchFamily="34" charset="0"/>
              </a:rPr>
              <a:t>Spenge</a:t>
            </a:r>
            <a:r>
              <a:rPr lang="de-DE" sz="1600" b="1" dirty="0" smtClean="0">
                <a:solidFill>
                  <a:srgbClr val="FFFF00"/>
                </a:solidFill>
                <a:latin typeface="Arial Narrow" panose="020B0606020202030204" pitchFamily="34" charset="0"/>
              </a:rPr>
              <a:t>, </a:t>
            </a:r>
            <a:r>
              <a:rPr lang="de-DE" sz="1600" b="1" dirty="0" err="1" smtClean="0">
                <a:solidFill>
                  <a:srgbClr val="FF00FF"/>
                </a:solidFill>
                <a:latin typeface="Arial Narrow" panose="020B0606020202030204" pitchFamily="34" charset="0"/>
              </a:rPr>
              <a:t>Eilshausen</a:t>
            </a:r>
            <a:endParaRPr lang="de-DE" sz="2400" b="1" dirty="0" smtClean="0">
              <a:solidFill>
                <a:srgbClr val="FF00FF"/>
              </a:solidFill>
              <a:latin typeface="Arial Narrow" panose="020B0606020202030204" pitchFamily="34" charset="0"/>
            </a:endParaRPr>
          </a:p>
          <a:p>
            <a:endParaRPr lang="de-DE"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317726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dirty="0" smtClean="0">
                <a:solidFill>
                  <a:schemeClr val="accent1">
                    <a:lumMod val="50000"/>
                  </a:schemeClr>
                </a:solidFill>
              </a:rPr>
              <a:t>Aktivitäten mit Jugendlichen</a:t>
            </a:r>
            <a:r>
              <a:rPr lang="de-DE" sz="6000" dirty="0" smtClean="0">
                <a:solidFill>
                  <a:schemeClr val="accent1">
                    <a:lumMod val="50000"/>
                  </a:schemeClr>
                </a:solidFill>
              </a:rPr>
              <a:t/>
            </a:r>
            <a:br>
              <a:rPr lang="de-DE" sz="6000" dirty="0" smtClean="0">
                <a:solidFill>
                  <a:schemeClr val="accent1">
                    <a:lumMod val="50000"/>
                  </a:schemeClr>
                </a:solidFill>
              </a:rPr>
            </a:br>
            <a:r>
              <a:rPr lang="de-DE" sz="2000" dirty="0">
                <a:solidFill>
                  <a:srgbClr val="FFFF00"/>
                </a:solidFill>
              </a:rPr>
              <a:t>* unter Leitung Ehrenamtlicher  </a:t>
            </a:r>
            <a:r>
              <a:rPr lang="de-DE" sz="2000" dirty="0">
                <a:solidFill>
                  <a:srgbClr val="FF00FF"/>
                </a:solidFill>
              </a:rPr>
              <a:t>* unter Leitung Hauptamtlicher</a:t>
            </a:r>
          </a:p>
        </p:txBody>
      </p:sp>
      <p:sp>
        <p:nvSpPr>
          <p:cNvPr id="3" name="Inhaltsplatzhalter 2"/>
          <p:cNvSpPr>
            <a:spLocks noGrp="1"/>
          </p:cNvSpPr>
          <p:nvPr>
            <p:ph idx="1"/>
          </p:nvPr>
        </p:nvSpPr>
        <p:spPr>
          <a:xfrm>
            <a:off x="318407" y="1532238"/>
            <a:ext cx="8441872" cy="4541990"/>
          </a:xfrm>
        </p:spPr>
        <p:txBody>
          <a:bodyPr>
            <a:normAutofit/>
          </a:bodyPr>
          <a:lstStyle/>
          <a:p>
            <a:pPr marL="0" indent="0">
              <a:buNone/>
            </a:pPr>
            <a:r>
              <a:rPr lang="de-DE" sz="2800" b="1" dirty="0" smtClean="0">
                <a:solidFill>
                  <a:schemeClr val="tx1"/>
                </a:solidFill>
                <a:latin typeface="Arial Narrow" panose="020B0606020202030204" pitchFamily="34" charset="0"/>
              </a:rPr>
              <a:t>Messdieneraktivitäten  </a:t>
            </a:r>
            <a:r>
              <a:rPr lang="de-DE" sz="1800" b="1" dirty="0" smtClean="0">
                <a:solidFill>
                  <a:srgbClr val="FFFF00"/>
                </a:solidFill>
                <a:latin typeface="Arial Narrow" panose="020B0606020202030204" pitchFamily="34" charset="0"/>
              </a:rPr>
              <a:t>in </a:t>
            </a:r>
            <a:r>
              <a:rPr lang="de-DE" sz="1800" b="1" dirty="0">
                <a:solidFill>
                  <a:srgbClr val="FFFF00"/>
                </a:solidFill>
                <a:latin typeface="Arial Narrow" panose="020B0606020202030204" pitchFamily="34" charset="0"/>
              </a:rPr>
              <a:t>allen PV</a:t>
            </a:r>
            <a:endParaRPr lang="de-DE" sz="1800" b="1" dirty="0">
              <a:solidFill>
                <a:schemeClr val="tx1"/>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Pfadfinder  </a:t>
            </a:r>
            <a:r>
              <a:rPr lang="de-DE" sz="1800" b="1" dirty="0" smtClean="0">
                <a:solidFill>
                  <a:srgbClr val="FFFF00"/>
                </a:solidFill>
                <a:latin typeface="Arial Narrow" panose="020B0606020202030204" pitchFamily="34" charset="0"/>
              </a:rPr>
              <a:t>St</a:t>
            </a:r>
            <a:r>
              <a:rPr lang="de-DE" sz="1800" b="1" dirty="0">
                <a:solidFill>
                  <a:srgbClr val="FFFF00"/>
                </a:solidFill>
                <a:latin typeface="Arial Narrow" panose="020B0606020202030204" pitchFamily="34" charset="0"/>
              </a:rPr>
              <a:t>. Joh. Baptist</a:t>
            </a:r>
            <a:endParaRPr lang="de-DE" sz="1800" b="1" dirty="0">
              <a:solidFill>
                <a:schemeClr val="tx1"/>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Lobpreis  </a:t>
            </a:r>
            <a:r>
              <a:rPr lang="de-DE" sz="1800" b="1" dirty="0" smtClean="0">
                <a:solidFill>
                  <a:srgbClr val="FFFF00"/>
                </a:solidFill>
                <a:latin typeface="Arial Narrow" panose="020B0606020202030204" pitchFamily="34" charset="0"/>
              </a:rPr>
              <a:t>St</a:t>
            </a:r>
            <a:r>
              <a:rPr lang="de-DE" sz="1800" b="1" dirty="0">
                <a:solidFill>
                  <a:srgbClr val="FFFF00"/>
                </a:solidFill>
                <a:latin typeface="Arial Narrow" panose="020B0606020202030204" pitchFamily="34" charset="0"/>
              </a:rPr>
              <a:t>. Paulus</a:t>
            </a:r>
            <a:endParaRPr lang="de-DE" sz="1800" b="1" dirty="0">
              <a:solidFill>
                <a:schemeClr val="tx1"/>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Fahrten  </a:t>
            </a:r>
            <a:endParaRPr lang="de-DE" sz="2800" b="1" dirty="0">
              <a:solidFill>
                <a:schemeClr val="tx1"/>
              </a:solidFill>
              <a:latin typeface="Arial Narrow" panose="020B0606020202030204" pitchFamily="34" charset="0"/>
            </a:endParaRPr>
          </a:p>
          <a:p>
            <a:pPr marL="0" indent="0">
              <a:buNone/>
            </a:pPr>
            <a:r>
              <a:rPr lang="de-DE" sz="2800" b="1" dirty="0" smtClean="0">
                <a:solidFill>
                  <a:srgbClr val="FF00FF"/>
                </a:solidFill>
                <a:latin typeface="Arial Narrow" panose="020B0606020202030204" pitchFamily="34" charset="0"/>
              </a:rPr>
              <a:t>Kinder </a:t>
            </a:r>
            <a:r>
              <a:rPr lang="de-DE" sz="2800" b="1" dirty="0">
                <a:solidFill>
                  <a:srgbClr val="FF00FF"/>
                </a:solidFill>
                <a:latin typeface="Arial Narrow" panose="020B0606020202030204" pitchFamily="34" charset="0"/>
              </a:rPr>
              <a:t>und Jugendliche sind außer für zeitlich begrenzte Aktivitäten (z.B. </a:t>
            </a:r>
            <a:r>
              <a:rPr lang="de-DE" sz="2800" b="1" dirty="0" err="1">
                <a:solidFill>
                  <a:srgbClr val="FF00FF"/>
                </a:solidFill>
                <a:latin typeface="Arial Narrow" panose="020B0606020202030204" pitchFamily="34" charset="0"/>
              </a:rPr>
              <a:t>Sakramentenvorbereitung</a:t>
            </a:r>
            <a:r>
              <a:rPr lang="de-DE" sz="2800" b="1" dirty="0">
                <a:solidFill>
                  <a:srgbClr val="FF00FF"/>
                </a:solidFill>
                <a:latin typeface="Arial Narrow" panose="020B0606020202030204" pitchFamily="34" charset="0"/>
              </a:rPr>
              <a:t>, Fahrten) oder funktionale Gruppen (</a:t>
            </a:r>
            <a:r>
              <a:rPr lang="de-DE" sz="2800" b="1" dirty="0" smtClean="0">
                <a:solidFill>
                  <a:srgbClr val="FF00FF"/>
                </a:solidFill>
                <a:latin typeface="Arial Narrow" panose="020B0606020202030204" pitchFamily="34" charset="0"/>
              </a:rPr>
              <a:t>Messdiener, Pfadfinder) </a:t>
            </a:r>
            <a:r>
              <a:rPr lang="de-DE" sz="2800" b="1" dirty="0">
                <a:solidFill>
                  <a:srgbClr val="FF00FF"/>
                </a:solidFill>
                <a:latin typeface="Arial Narrow" panose="020B0606020202030204" pitchFamily="34" charset="0"/>
              </a:rPr>
              <a:t>kaum noch ansprechbar und lassen sich nicht für längere Zeit binden.</a:t>
            </a:r>
          </a:p>
          <a:p>
            <a:endParaRPr lang="de-DE" dirty="0">
              <a:solidFill>
                <a:srgbClr val="00FF00"/>
              </a:solidFill>
            </a:endParaRPr>
          </a:p>
        </p:txBody>
      </p:sp>
    </p:spTree>
    <p:extLst>
      <p:ext uri="{BB962C8B-B14F-4D97-AF65-F5344CB8AC3E}">
        <p14:creationId xmlns:p14="http://schemas.microsoft.com/office/powerpoint/2010/main" val="1827349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4"/>
            <a:ext cx="8441872" cy="911016"/>
          </a:xfrm>
        </p:spPr>
        <p:txBody>
          <a:bodyPr>
            <a:noAutofit/>
          </a:bodyPr>
          <a:lstStyle/>
          <a:p>
            <a:pPr algn="ctr"/>
            <a:r>
              <a:rPr lang="de-DE" sz="4000" dirty="0" err="1" smtClean="0">
                <a:solidFill>
                  <a:schemeClr val="accent1">
                    <a:lumMod val="50000"/>
                  </a:schemeClr>
                </a:solidFill>
              </a:rPr>
              <a:t>Firmvorbereitung</a:t>
            </a:r>
            <a:endParaRPr lang="de-DE" sz="4000" dirty="0">
              <a:solidFill>
                <a:schemeClr val="accent1">
                  <a:lumMod val="50000"/>
                </a:schemeClr>
              </a:solidFill>
            </a:endParaRPr>
          </a:p>
        </p:txBody>
      </p:sp>
      <p:sp>
        <p:nvSpPr>
          <p:cNvPr id="3" name="Inhaltsplatzhalter 2"/>
          <p:cNvSpPr>
            <a:spLocks noGrp="1"/>
          </p:cNvSpPr>
          <p:nvPr>
            <p:ph idx="1"/>
          </p:nvPr>
        </p:nvSpPr>
        <p:spPr>
          <a:xfrm>
            <a:off x="318407" y="1341663"/>
            <a:ext cx="8441872" cy="3823461"/>
          </a:xfrm>
        </p:spPr>
        <p:txBody>
          <a:bodyPr>
            <a:normAutofit/>
          </a:bodyPr>
          <a:lstStyle/>
          <a:p>
            <a:pPr marL="0" indent="0" algn="ctr">
              <a:buNone/>
            </a:pPr>
            <a:r>
              <a:rPr lang="de-DE" sz="3600" b="1" dirty="0" smtClean="0">
                <a:solidFill>
                  <a:srgbClr val="FF00FF"/>
                </a:solidFill>
                <a:latin typeface="Arial Narrow" panose="020B0606020202030204" pitchFamily="34" charset="0"/>
              </a:rPr>
              <a:t>Weniger als die Hälfte </a:t>
            </a:r>
          </a:p>
          <a:p>
            <a:pPr marL="0" indent="0" algn="ctr">
              <a:buNone/>
            </a:pPr>
            <a:r>
              <a:rPr lang="de-DE" sz="3600" b="1" dirty="0" smtClean="0">
                <a:solidFill>
                  <a:srgbClr val="FF00FF"/>
                </a:solidFill>
                <a:latin typeface="Arial Narrow" panose="020B0606020202030204" pitchFamily="34" charset="0"/>
              </a:rPr>
              <a:t>der angeschriebenen Jugendlichen </a:t>
            </a:r>
          </a:p>
          <a:p>
            <a:pPr marL="0" indent="0" algn="ctr">
              <a:buNone/>
            </a:pPr>
            <a:r>
              <a:rPr lang="de-DE" sz="3600" b="1" dirty="0" smtClean="0">
                <a:solidFill>
                  <a:srgbClr val="FF00FF"/>
                </a:solidFill>
                <a:latin typeface="Arial Narrow" panose="020B0606020202030204" pitchFamily="34" charset="0"/>
              </a:rPr>
              <a:t>lassen sich firmen!</a:t>
            </a:r>
          </a:p>
          <a:p>
            <a:pPr marL="0" indent="0" algn="ctr">
              <a:buNone/>
            </a:pPr>
            <a:endParaRPr lang="de-DE" sz="4800" dirty="0" smtClean="0">
              <a:solidFill>
                <a:srgbClr val="FF0000"/>
              </a:solidFill>
              <a:latin typeface="Arial Narrow" panose="020B0606020202030204" pitchFamily="34" charset="0"/>
            </a:endParaRPr>
          </a:p>
          <a:p>
            <a:endParaRPr lang="de-DE" dirty="0">
              <a:solidFill>
                <a:schemeClr val="tx1"/>
              </a:solidFill>
              <a:latin typeface="Arial Narrow" panose="020B0606020202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918368420"/>
              </p:ext>
            </p:extLst>
          </p:nvPr>
        </p:nvGraphicFramePr>
        <p:xfrm>
          <a:off x="461319" y="3768798"/>
          <a:ext cx="8204886" cy="1828800"/>
        </p:xfrm>
        <a:graphic>
          <a:graphicData uri="http://schemas.openxmlformats.org/drawingml/2006/table">
            <a:tbl>
              <a:tblPr firstRow="1" firstCol="1" bandRow="1">
                <a:tableStyleId>{5C22544A-7EE6-4342-B048-85BDC9FD1C3A}</a:tableStyleId>
              </a:tblPr>
              <a:tblGrid>
                <a:gridCol w="2050769"/>
                <a:gridCol w="2356527"/>
                <a:gridCol w="1745916"/>
                <a:gridCol w="2051674"/>
              </a:tblGrid>
              <a:tr h="0">
                <a:tc>
                  <a:txBody>
                    <a:bodyPr/>
                    <a:lstStyle/>
                    <a:p>
                      <a:pPr>
                        <a:spcAft>
                          <a:spcPts val="0"/>
                        </a:spcAft>
                      </a:pPr>
                      <a:r>
                        <a:rPr lang="de-DE" sz="2400" dirty="0">
                          <a:effectLst/>
                          <a:latin typeface="Arial Narrow" panose="020B0606020202030204" pitchFamily="34" charset="0"/>
                        </a:rPr>
                        <a:t>Firmung 2017</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smtClean="0">
                          <a:effectLst/>
                          <a:latin typeface="Arial Narrow" panose="020B0606020202030204" pitchFamily="34" charset="0"/>
                        </a:rPr>
                        <a:t>angeschrieben</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smtClean="0">
                          <a:effectLst/>
                          <a:latin typeface="Arial Narrow" panose="020B0606020202030204" pitchFamily="34" charset="0"/>
                        </a:rPr>
                        <a:t>gefirmt</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a:effectLst/>
                          <a:latin typeface="Arial Narrow" panose="020B0606020202030204" pitchFamily="34" charset="0"/>
                        </a:rPr>
                        <a:t>Prozent</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0">
                <a:tc>
                  <a:txBody>
                    <a:bodyPr/>
                    <a:lstStyle/>
                    <a:p>
                      <a:pPr>
                        <a:spcAft>
                          <a:spcPts val="0"/>
                        </a:spcAft>
                      </a:pPr>
                      <a:r>
                        <a:rPr lang="de-DE" sz="2400" dirty="0" err="1">
                          <a:effectLst/>
                          <a:latin typeface="Arial Narrow" panose="020B0606020202030204" pitchFamily="34" charset="0"/>
                        </a:rPr>
                        <a:t>Bünder</a:t>
                      </a:r>
                      <a:r>
                        <a:rPr lang="de-DE" sz="2400" dirty="0">
                          <a:effectLst/>
                          <a:latin typeface="Arial Narrow" panose="020B0606020202030204" pitchFamily="34" charset="0"/>
                        </a:rPr>
                        <a:t> Land</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132</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a:solidFill>
                            <a:schemeClr val="accent1">
                              <a:lumMod val="50000"/>
                            </a:schemeClr>
                          </a:solidFill>
                          <a:effectLst/>
                          <a:latin typeface="Arial Narrow" panose="020B0606020202030204" pitchFamily="34" charset="0"/>
                        </a:rPr>
                        <a:t>69</a:t>
                      </a:r>
                      <a:endParaRPr lang="de-DE" sz="240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52%</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de-DE" sz="2400" dirty="0">
                          <a:effectLst/>
                          <a:latin typeface="Arial Narrow" panose="020B0606020202030204" pitchFamily="34" charset="0"/>
                        </a:rPr>
                        <a:t>Herford</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206</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a:solidFill>
                            <a:schemeClr val="accent1">
                              <a:lumMod val="50000"/>
                            </a:schemeClr>
                          </a:solidFill>
                          <a:effectLst/>
                          <a:latin typeface="Arial Narrow" panose="020B0606020202030204" pitchFamily="34" charset="0"/>
                        </a:rPr>
                        <a:t>94</a:t>
                      </a:r>
                      <a:endParaRPr lang="de-DE" sz="240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46%</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de-DE" sz="2400" dirty="0" err="1">
                          <a:effectLst/>
                          <a:latin typeface="Arial Narrow" panose="020B0606020202030204" pitchFamily="34" charset="0"/>
                        </a:rPr>
                        <a:t>Widukindsland</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106</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37</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35%</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de-DE" sz="2400" dirty="0">
                          <a:effectLst/>
                          <a:latin typeface="Arial Narrow" panose="020B0606020202030204" pitchFamily="34" charset="0"/>
                        </a:rPr>
                        <a:t>Gesamt</a:t>
                      </a:r>
                      <a:endParaRPr lang="de-DE"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444</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dirty="0">
                          <a:solidFill>
                            <a:schemeClr val="accent1">
                              <a:lumMod val="50000"/>
                            </a:schemeClr>
                          </a:solidFill>
                          <a:effectLst/>
                          <a:latin typeface="Arial Narrow" panose="020B0606020202030204" pitchFamily="34" charset="0"/>
                        </a:rPr>
                        <a:t>190</a:t>
                      </a:r>
                      <a:endParaRPr lang="de-DE" sz="2400"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400" b="1" dirty="0">
                          <a:solidFill>
                            <a:srgbClr val="FF00FF"/>
                          </a:solidFill>
                          <a:effectLst/>
                          <a:latin typeface="Arial Narrow" panose="020B0606020202030204" pitchFamily="34" charset="0"/>
                        </a:rPr>
                        <a:t>43%</a:t>
                      </a:r>
                      <a:endParaRPr lang="de-DE" sz="2400" b="1" dirty="0">
                        <a:solidFill>
                          <a:srgbClr val="FF00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23910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solidFill>
                  <a:schemeClr val="accent1">
                    <a:lumMod val="50000"/>
                  </a:schemeClr>
                </a:solidFill>
              </a:rPr>
              <a:t>Caritas und </a:t>
            </a:r>
            <a:r>
              <a:rPr lang="de-DE" sz="4000" dirty="0" smtClean="0">
                <a:solidFill>
                  <a:schemeClr val="accent1">
                    <a:lumMod val="50000"/>
                  </a:schemeClr>
                </a:solidFill>
              </a:rPr>
              <a:t>Weltverantwortung</a:t>
            </a:r>
            <a:endParaRPr lang="de-DE" sz="4000" dirty="0"/>
          </a:p>
        </p:txBody>
      </p:sp>
      <p:sp>
        <p:nvSpPr>
          <p:cNvPr id="3" name="Inhaltsplatzhalter 2"/>
          <p:cNvSpPr>
            <a:spLocks noGrp="1"/>
          </p:cNvSpPr>
          <p:nvPr>
            <p:ph idx="1"/>
          </p:nvPr>
        </p:nvSpPr>
        <p:spPr/>
        <p:txBody>
          <a:bodyPr>
            <a:normAutofit fontScale="85000" lnSpcReduction="10000"/>
          </a:bodyPr>
          <a:lstStyle/>
          <a:p>
            <a:pPr marL="0" indent="0">
              <a:buNone/>
            </a:pPr>
            <a:r>
              <a:rPr lang="de-DE" b="1" dirty="0" smtClean="0">
                <a:solidFill>
                  <a:schemeClr val="tx1"/>
                </a:solidFill>
              </a:rPr>
              <a:t>Fast ein Drittel der im Pastoralen Raum lebenden Menschen sind Teil eines Milieus der Unterschicht mit so gut wie keiner Bindung an Kirche. Soziale Einrichtungen der Kirche werden allerdings in Anspruch genommen. </a:t>
            </a:r>
          </a:p>
          <a:p>
            <a:pPr marL="0" indent="0">
              <a:buNone/>
            </a:pPr>
            <a:endParaRPr lang="de-DE" sz="500" b="1" dirty="0" smtClean="0">
              <a:solidFill>
                <a:schemeClr val="tx1"/>
              </a:solidFill>
            </a:endParaRPr>
          </a:p>
          <a:p>
            <a:pPr marL="0" indent="0">
              <a:buNone/>
            </a:pPr>
            <a:r>
              <a:rPr lang="de-DE" b="1" dirty="0" smtClean="0">
                <a:solidFill>
                  <a:schemeClr val="tx1"/>
                </a:solidFill>
              </a:rPr>
              <a:t>Die Kirche unterhält im Pastoralen Raum hochprofessionelle Angebote zur Erfüllung ihrer caritativen Aufgaben: Altenheim, Kitas, Krankenhaus, Jugendhilfeeinrichtung, Beratungsdienste von Caritas, SKM, SKF, IN VIA. </a:t>
            </a:r>
          </a:p>
          <a:p>
            <a:pPr marL="0" indent="0">
              <a:buNone/>
            </a:pPr>
            <a:endParaRPr lang="de-DE" sz="500" b="1" dirty="0">
              <a:solidFill>
                <a:schemeClr val="tx1"/>
              </a:solidFill>
            </a:endParaRPr>
          </a:p>
          <a:p>
            <a:pPr marL="0" indent="0">
              <a:buNone/>
            </a:pPr>
            <a:r>
              <a:rPr lang="de-DE" b="1" dirty="0">
                <a:solidFill>
                  <a:schemeClr val="tx1"/>
                </a:solidFill>
              </a:rPr>
              <a:t>Traditionelles soziales Engagement </a:t>
            </a:r>
            <a:r>
              <a:rPr lang="de-DE" b="1" dirty="0" smtClean="0">
                <a:solidFill>
                  <a:schemeClr val="tx1"/>
                </a:solidFill>
              </a:rPr>
              <a:t>hat </a:t>
            </a:r>
            <a:r>
              <a:rPr lang="de-DE" b="1" dirty="0">
                <a:solidFill>
                  <a:schemeClr val="tx1"/>
                </a:solidFill>
              </a:rPr>
              <a:t>sich zum Teil </a:t>
            </a:r>
            <a:r>
              <a:rPr lang="de-DE" b="1" dirty="0" smtClean="0">
                <a:solidFill>
                  <a:schemeClr val="tx1"/>
                </a:solidFill>
              </a:rPr>
              <a:t>aus den Kirchengemeinden auf </a:t>
            </a:r>
            <a:r>
              <a:rPr lang="de-DE" b="1" dirty="0">
                <a:solidFill>
                  <a:schemeClr val="tx1"/>
                </a:solidFill>
              </a:rPr>
              <a:t>andere Aktionsgruppen / Träger verlagert, bei denen sich </a:t>
            </a:r>
            <a:r>
              <a:rPr lang="de-DE" b="1" dirty="0" smtClean="0">
                <a:solidFill>
                  <a:schemeClr val="tx1"/>
                </a:solidFill>
              </a:rPr>
              <a:t>Katholiken heutzutage aufgrund ihres Gewissens / Glaubens engagieren.</a:t>
            </a:r>
          </a:p>
          <a:p>
            <a:pPr marL="0" indent="0">
              <a:buNone/>
            </a:pPr>
            <a:endParaRPr lang="de-DE" sz="500" b="1" dirty="0">
              <a:solidFill>
                <a:schemeClr val="tx1"/>
              </a:solidFill>
            </a:endParaRPr>
          </a:p>
          <a:p>
            <a:pPr marL="0" indent="0" algn="ctr">
              <a:buNone/>
            </a:pPr>
            <a:r>
              <a:rPr lang="de-DE" sz="3100" b="1" dirty="0" smtClean="0">
                <a:solidFill>
                  <a:srgbClr val="FFFF00"/>
                </a:solidFill>
              </a:rPr>
              <a:t>Es ist Aufgabe der Gemeinden / Gemeindecaritas,  über Hilfsangebote zu informieren und die Teilnahme daran zu ermöglichen.</a:t>
            </a:r>
            <a:endParaRPr lang="de-DE" sz="3100" b="1" dirty="0">
              <a:solidFill>
                <a:srgbClr val="FFFF00"/>
              </a:solidFill>
            </a:endParaRPr>
          </a:p>
        </p:txBody>
      </p:sp>
    </p:spTree>
    <p:extLst>
      <p:ext uri="{BB962C8B-B14F-4D97-AF65-F5344CB8AC3E}">
        <p14:creationId xmlns:p14="http://schemas.microsoft.com/office/powerpoint/2010/main" val="2345602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dirty="0" smtClean="0">
                <a:solidFill>
                  <a:schemeClr val="accent1">
                    <a:lumMod val="50000"/>
                  </a:schemeClr>
                </a:solidFill>
              </a:rPr>
              <a:t>Caritas und Weltverantwortung</a:t>
            </a:r>
            <a:r>
              <a:rPr lang="de-DE" sz="4000" dirty="0" smtClean="0">
                <a:solidFill>
                  <a:schemeClr val="accent1">
                    <a:lumMod val="50000"/>
                  </a:schemeClr>
                </a:solidFill>
              </a:rPr>
              <a:t/>
            </a:r>
            <a:br>
              <a:rPr lang="de-DE" sz="4000" dirty="0" smtClean="0">
                <a:solidFill>
                  <a:schemeClr val="accent1">
                    <a:lumMod val="50000"/>
                  </a:schemeClr>
                </a:solidFill>
              </a:rPr>
            </a:br>
            <a:r>
              <a:rPr lang="de-DE" sz="1800" dirty="0">
                <a:solidFill>
                  <a:srgbClr val="FFFF00"/>
                </a:solidFill>
              </a:rPr>
              <a:t>* unter Leitung Ehrenamtlicher  </a:t>
            </a:r>
            <a:r>
              <a:rPr lang="de-DE" sz="1800" dirty="0">
                <a:solidFill>
                  <a:srgbClr val="FF00FF"/>
                </a:solidFill>
              </a:rPr>
              <a:t>* unter Leitung Hauptamtlicher</a:t>
            </a:r>
          </a:p>
        </p:txBody>
      </p:sp>
      <p:sp>
        <p:nvSpPr>
          <p:cNvPr id="3" name="Inhaltsplatzhalter 2"/>
          <p:cNvSpPr>
            <a:spLocks noGrp="1"/>
          </p:cNvSpPr>
          <p:nvPr>
            <p:ph idx="1"/>
          </p:nvPr>
        </p:nvSpPr>
        <p:spPr/>
        <p:txBody>
          <a:bodyPr>
            <a:normAutofit/>
          </a:bodyPr>
          <a:lstStyle/>
          <a:p>
            <a:pPr marL="0" indent="0">
              <a:buNone/>
            </a:pPr>
            <a:r>
              <a:rPr lang="de-DE" sz="2400" b="1" dirty="0" smtClean="0">
                <a:solidFill>
                  <a:schemeClr val="tx1"/>
                </a:solidFill>
                <a:latin typeface="Arial Narrow" panose="020B0606020202030204" pitchFamily="34" charset="0"/>
              </a:rPr>
              <a:t>Caritas-Haussammlung  </a:t>
            </a:r>
            <a:r>
              <a:rPr lang="de-DE" sz="1600" b="1" dirty="0" smtClean="0">
                <a:solidFill>
                  <a:srgbClr val="FFFF00"/>
                </a:solidFill>
                <a:latin typeface="Arial Narrow" panose="020B0606020202030204" pitchFamily="34" charset="0"/>
              </a:rPr>
              <a:t>St. Paulus, Maria Frieden, Enger, </a:t>
            </a:r>
            <a:r>
              <a:rPr lang="de-DE" sz="1600" b="1" dirty="0" err="1" smtClean="0">
                <a:solidFill>
                  <a:srgbClr val="FFFF00"/>
                </a:solidFill>
                <a:latin typeface="Arial Narrow" panose="020B0606020202030204" pitchFamily="34" charset="0"/>
              </a:rPr>
              <a:t>Spenge</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Seniorengeburtstagsbesuche  </a:t>
            </a:r>
            <a:r>
              <a:rPr lang="de-DE" sz="1600" b="1" dirty="0" smtClean="0">
                <a:solidFill>
                  <a:srgbClr val="FFFF00"/>
                </a:solidFill>
                <a:latin typeface="Arial Narrow" panose="020B0606020202030204" pitchFamily="34" charset="0"/>
              </a:rPr>
              <a:t>St. Joh. Baptist, St. Paulus, Maria Frieden, </a:t>
            </a:r>
            <a:r>
              <a:rPr lang="de-DE" sz="1600" b="1" dirty="0" err="1" smtClean="0">
                <a:solidFill>
                  <a:srgbClr val="FFFF00"/>
                </a:solidFill>
                <a:latin typeface="Arial Narrow" panose="020B0606020202030204" pitchFamily="34" charset="0"/>
              </a:rPr>
              <a:t>Holsen</a:t>
            </a:r>
            <a:r>
              <a:rPr lang="de-DE" sz="1600" b="1" dirty="0" smtClean="0">
                <a:solidFill>
                  <a:srgbClr val="FFFF00"/>
                </a:solidFill>
                <a:latin typeface="Arial Narrow" panose="020B0606020202030204" pitchFamily="34" charset="0"/>
              </a:rPr>
              <a:t>, Enger, 									</a:t>
            </a:r>
            <a:r>
              <a:rPr lang="de-DE" sz="1600" b="1" dirty="0" err="1" smtClean="0">
                <a:solidFill>
                  <a:srgbClr val="FFFF00"/>
                </a:solidFill>
                <a:latin typeface="Arial Narrow" panose="020B0606020202030204" pitchFamily="34" charset="0"/>
              </a:rPr>
              <a:t>Spenge</a:t>
            </a:r>
            <a:r>
              <a:rPr lang="de-DE" sz="1600" b="1" dirty="0" smtClean="0">
                <a:solidFill>
                  <a:srgbClr val="FFFF00"/>
                </a:solidFill>
                <a:latin typeface="Arial Narrow" panose="020B0606020202030204" pitchFamily="34" charset="0"/>
              </a:rPr>
              <a:t>, </a:t>
            </a:r>
            <a:r>
              <a:rPr lang="de-DE" sz="1600" b="1" dirty="0" err="1" smtClean="0">
                <a:solidFill>
                  <a:srgbClr val="FFFF00"/>
                </a:solidFill>
                <a:latin typeface="Arial Narrow" panose="020B0606020202030204" pitchFamily="34" charset="0"/>
              </a:rPr>
              <a:t>Eilshausen</a:t>
            </a:r>
            <a:r>
              <a:rPr lang="de-DE" sz="1600" b="1" dirty="0" smtClean="0">
                <a:solidFill>
                  <a:srgbClr val="FFFF00"/>
                </a:solidFill>
                <a:latin typeface="Arial Narrow" panose="020B0606020202030204" pitchFamily="34" charset="0"/>
              </a:rPr>
              <a:t> </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Kleiderkammer  </a:t>
            </a:r>
            <a:r>
              <a:rPr lang="de-DE" sz="1600" b="1" dirty="0" smtClean="0">
                <a:solidFill>
                  <a:srgbClr val="FFFF00"/>
                </a:solidFill>
                <a:latin typeface="Arial Narrow" panose="020B0606020202030204" pitchFamily="34" charset="0"/>
              </a:rPr>
              <a:t>St. Joh. Baptist, Bünde</a:t>
            </a:r>
            <a:endParaRPr lang="de-DE" sz="16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Mittagstisch  </a:t>
            </a:r>
            <a:r>
              <a:rPr lang="de-DE" sz="1600" b="1" dirty="0" smtClean="0">
                <a:solidFill>
                  <a:srgbClr val="FF00FF"/>
                </a:solidFill>
                <a:latin typeface="Arial Narrow" panose="020B0606020202030204" pitchFamily="34" charset="0"/>
              </a:rPr>
              <a:t>Bünde</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Engagement in der Flüchtlingshilfe  </a:t>
            </a:r>
            <a:r>
              <a:rPr lang="de-DE" sz="1600" b="1" dirty="0" smtClean="0">
                <a:solidFill>
                  <a:srgbClr val="FF00FF"/>
                </a:solidFill>
                <a:latin typeface="Arial Narrow" panose="020B0606020202030204" pitchFamily="34" charset="0"/>
              </a:rPr>
              <a:t>Bünde, </a:t>
            </a:r>
            <a:r>
              <a:rPr lang="de-DE" sz="1600" b="1" dirty="0" err="1" smtClean="0">
                <a:solidFill>
                  <a:srgbClr val="FFFF00"/>
                </a:solidFill>
                <a:latin typeface="Arial Narrow" panose="020B0606020202030204" pitchFamily="34" charset="0"/>
              </a:rPr>
              <a:t>Spenge</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Sprachkurs  </a:t>
            </a:r>
            <a:r>
              <a:rPr lang="de-DE" sz="1600" b="1" dirty="0" smtClean="0">
                <a:solidFill>
                  <a:srgbClr val="FFFF00"/>
                </a:solidFill>
                <a:latin typeface="Arial Narrow" panose="020B0606020202030204" pitchFamily="34" charset="0"/>
              </a:rPr>
              <a:t>St. Joh. Baptist</a:t>
            </a:r>
            <a:endParaRPr lang="de-DE" sz="2400" b="1" dirty="0" smtClean="0">
              <a:solidFill>
                <a:schemeClr val="tx1"/>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Soziales Frühstück / Hl. Abend nicht allein  </a:t>
            </a:r>
            <a:r>
              <a:rPr lang="de-DE" sz="1600" b="1" dirty="0" smtClean="0">
                <a:solidFill>
                  <a:srgbClr val="FF00FF"/>
                </a:solidFill>
                <a:latin typeface="Arial Narrow" panose="020B0606020202030204" pitchFamily="34" charset="0"/>
              </a:rPr>
              <a:t>Bünde</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Eine-Welt-Projekte  </a:t>
            </a:r>
            <a:r>
              <a:rPr lang="de-DE" sz="1600" b="1" dirty="0" smtClean="0">
                <a:solidFill>
                  <a:srgbClr val="FFFF00"/>
                </a:solidFill>
                <a:latin typeface="Arial Narrow" panose="020B0606020202030204" pitchFamily="34" charset="0"/>
              </a:rPr>
              <a:t>St. Joh. Baptist, St. Paulus, Maria Frieden</a:t>
            </a:r>
            <a:endParaRPr lang="de-DE"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168057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smtClean="0">
                <a:solidFill>
                  <a:schemeClr val="accent1">
                    <a:lumMod val="50000"/>
                  </a:schemeClr>
                </a:solidFill>
              </a:rPr>
              <a:t>Kirchennahe Milieus  </a:t>
            </a:r>
            <a:endParaRPr lang="de-DE" sz="4000" dirty="0">
              <a:solidFill>
                <a:schemeClr val="accent1">
                  <a:lumMod val="50000"/>
                </a:schemeClr>
              </a:solidFill>
            </a:endParaRPr>
          </a:p>
        </p:txBody>
      </p:sp>
      <p:sp>
        <p:nvSpPr>
          <p:cNvPr id="3" name="Inhaltsplatzhalter 2"/>
          <p:cNvSpPr>
            <a:spLocks noGrp="1"/>
          </p:cNvSpPr>
          <p:nvPr>
            <p:ph idx="1"/>
          </p:nvPr>
        </p:nvSpPr>
        <p:spPr>
          <a:xfrm>
            <a:off x="318407" y="1169773"/>
            <a:ext cx="8441872" cy="5082746"/>
          </a:xfrm>
        </p:spPr>
        <p:txBody>
          <a:bodyPr>
            <a:normAutofit fontScale="92500" lnSpcReduction="10000"/>
          </a:bodyPr>
          <a:lstStyle/>
          <a:p>
            <a:pPr marL="0" indent="0">
              <a:buNone/>
            </a:pPr>
            <a:r>
              <a:rPr lang="de-DE" sz="3200" b="1" dirty="0" smtClean="0">
                <a:solidFill>
                  <a:srgbClr val="FF00FF"/>
                </a:solidFill>
                <a:latin typeface="Arial Narrow" panose="020B0606020202030204" pitchFamily="34" charset="0"/>
              </a:rPr>
              <a:t>20 % Traditionsverwurzelte im Pastoralen Raum: </a:t>
            </a:r>
          </a:p>
          <a:p>
            <a:pPr marL="0" indent="0">
              <a:buNone/>
            </a:pPr>
            <a:r>
              <a:rPr lang="de-DE" sz="3200" b="1" dirty="0" smtClean="0">
                <a:solidFill>
                  <a:schemeClr val="tx1"/>
                </a:solidFill>
                <a:latin typeface="Arial Narrow" panose="020B0606020202030204" pitchFamily="34" charset="0"/>
              </a:rPr>
              <a:t>Mittel- und Unterschicht, kleinbürgerliche Arbeiterkultur oder traditionell bürgerliche Welt,  </a:t>
            </a:r>
            <a:r>
              <a:rPr lang="de-DE" sz="3200" b="1" dirty="0" smtClean="0">
                <a:solidFill>
                  <a:schemeClr val="tx1"/>
                </a:solidFill>
                <a:latin typeface="Arial Narrow" panose="020B0606020202030204" pitchFamily="34" charset="0"/>
              </a:rPr>
              <a:t>          die </a:t>
            </a:r>
            <a:r>
              <a:rPr lang="de-DE" sz="3200" b="1" dirty="0">
                <a:solidFill>
                  <a:schemeClr val="tx1"/>
                </a:solidFill>
                <a:latin typeface="Arial Narrow" panose="020B0606020202030204" pitchFamily="34" charset="0"/>
              </a:rPr>
              <a:t>Sicherheit und Ordnung liebende Nachkriegsgeneration, </a:t>
            </a:r>
            <a:r>
              <a:rPr lang="de-DE" sz="3200" b="1" dirty="0" smtClean="0">
                <a:solidFill>
                  <a:schemeClr val="tx1"/>
                </a:solidFill>
                <a:latin typeface="Arial Narrow" panose="020B0606020202030204" pitchFamily="34" charset="0"/>
              </a:rPr>
              <a:t>sich einfügen und anpassen                                                    </a:t>
            </a:r>
          </a:p>
          <a:p>
            <a:pPr marL="0" indent="0">
              <a:buNone/>
            </a:pPr>
            <a:r>
              <a:rPr lang="de-DE" sz="3200" b="1" dirty="0" smtClean="0">
                <a:solidFill>
                  <a:srgbClr val="FFFF00"/>
                </a:solidFill>
                <a:latin typeface="Arial Narrow" panose="020B0606020202030204" pitchFamily="34" charset="0"/>
              </a:rPr>
              <a:t>Von Kind an gläubig, Volksfrömmigkeit, regelmäßiger Gottesdienstbesuch, Kirche = Heimat, Pfarrer = Lebenswegbegleiter, Wertschätzung der lokalen Pfarrei, kirchliches Engagement bis zur Überlastungsgrenze, Furcht vor Veränderung</a:t>
            </a:r>
          </a:p>
          <a:p>
            <a:pPr marL="0" indent="0">
              <a:buNone/>
            </a:pPr>
            <a:r>
              <a:rPr lang="de-DE" sz="800" dirty="0"/>
              <a:t>Delta-Milieumodell | </a:t>
            </a:r>
            <a:r>
              <a:rPr lang="de-DE" sz="800" dirty="0" err="1"/>
              <a:t>Geodaten</a:t>
            </a:r>
            <a:r>
              <a:rPr lang="de-DE" sz="800" dirty="0"/>
              <a:t>, EGV-PB und MDG-Kirchenstudie 2013:</a:t>
            </a:r>
            <a:r>
              <a:rPr lang="de-DE" sz="800" b="1" dirty="0"/>
              <a:t> </a:t>
            </a:r>
            <a:r>
              <a:rPr lang="de-DE" sz="800" dirty="0"/>
              <a:t>Panorama-Zuordnung in die Grundorientierungen der Deltamatrix</a:t>
            </a:r>
          </a:p>
          <a:p>
            <a:pPr marL="0" indent="0">
              <a:buNone/>
            </a:pPr>
            <a:endParaRPr lang="de-DE" sz="800" b="1" dirty="0" smtClean="0">
              <a:solidFill>
                <a:srgbClr val="FFFF00"/>
              </a:solidFill>
              <a:latin typeface="Arial Narrow" panose="020B0606020202030204" pitchFamily="34" charset="0"/>
            </a:endParaRPr>
          </a:p>
        </p:txBody>
      </p:sp>
    </p:spTree>
    <p:extLst>
      <p:ext uri="{BB962C8B-B14F-4D97-AF65-F5344CB8AC3E}">
        <p14:creationId xmlns:p14="http://schemas.microsoft.com/office/powerpoint/2010/main" val="3802159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solidFill>
                  <a:schemeClr val="accent1">
                    <a:lumMod val="50000"/>
                  </a:schemeClr>
                </a:solidFill>
              </a:rPr>
              <a:t>Kirchennahe Milieus</a:t>
            </a:r>
            <a:endParaRPr lang="de-DE" sz="4000" dirty="0"/>
          </a:p>
        </p:txBody>
      </p:sp>
      <p:sp>
        <p:nvSpPr>
          <p:cNvPr id="3" name="Inhaltsplatzhalter 2"/>
          <p:cNvSpPr>
            <a:spLocks noGrp="1"/>
          </p:cNvSpPr>
          <p:nvPr>
            <p:ph idx="1"/>
          </p:nvPr>
        </p:nvSpPr>
        <p:spPr>
          <a:xfrm>
            <a:off x="318407" y="1186249"/>
            <a:ext cx="8441872" cy="5033319"/>
          </a:xfrm>
        </p:spPr>
        <p:txBody>
          <a:bodyPr>
            <a:normAutofit fontScale="92500" lnSpcReduction="10000"/>
          </a:bodyPr>
          <a:lstStyle/>
          <a:p>
            <a:pPr marL="0" indent="0">
              <a:buNone/>
            </a:pPr>
            <a:r>
              <a:rPr lang="de-DE" sz="2800" b="1" dirty="0" smtClean="0">
                <a:solidFill>
                  <a:srgbClr val="FF00FF"/>
                </a:solidFill>
                <a:latin typeface="Arial Narrow" panose="020B0606020202030204" pitchFamily="34" charset="0"/>
              </a:rPr>
              <a:t>20% Bürgerliche Mitte im </a:t>
            </a:r>
            <a:r>
              <a:rPr lang="de-DE" sz="2800" b="1" dirty="0">
                <a:solidFill>
                  <a:srgbClr val="FF00FF"/>
                </a:solidFill>
                <a:latin typeface="Arial Narrow" panose="020B0606020202030204" pitchFamily="34" charset="0"/>
              </a:rPr>
              <a:t>Pastoralen Raum: </a:t>
            </a:r>
            <a:endParaRPr lang="de-DE" sz="2800" b="1" dirty="0" smtClean="0">
              <a:solidFill>
                <a:srgbClr val="FF00F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Familienorientierte Mittelschicht,                                        leistungs- und anpassungsbereit,                                        Streben nach gesicherten, harmonischen Verhältnissen,            Die zunehmend verlangte Flexibilität im Beruf und biografische Brüche werden als existenzielle Bedrohung erlebt.  </a:t>
            </a:r>
          </a:p>
          <a:p>
            <a:pPr marL="0" indent="0">
              <a:buNone/>
            </a:pPr>
            <a:r>
              <a:rPr lang="de-DE" sz="2800" b="1" dirty="0" smtClean="0">
                <a:solidFill>
                  <a:srgbClr val="FFFF00"/>
                </a:solidFill>
                <a:latin typeface="Arial Narrow" panose="020B0606020202030204" pitchFamily="34" charset="0"/>
              </a:rPr>
              <a:t>Kirche hat  trotz oft positiver Erfahrungen in der Jugend zur Zeit keine Priorität,                                                                           Glaube als Rückhalt für unsichere Zeiten,                               wenn kirchliches Engagement, dann zum Wohl der Familie                            Wunsch nach ansprechenden (Familien)</a:t>
            </a:r>
            <a:r>
              <a:rPr lang="de-DE" sz="2800" b="1" dirty="0" err="1" smtClean="0">
                <a:solidFill>
                  <a:srgbClr val="FFFF00"/>
                </a:solidFill>
                <a:latin typeface="Arial Narrow" panose="020B0606020202030204" pitchFamily="34" charset="0"/>
              </a:rPr>
              <a:t>gottesdiensten</a:t>
            </a:r>
            <a:endParaRPr lang="de-DE" sz="2800" b="1" dirty="0" smtClean="0">
              <a:solidFill>
                <a:srgbClr val="FFFF00"/>
              </a:solidFill>
              <a:latin typeface="Arial Narrow" panose="020B0606020202030204" pitchFamily="34" charset="0"/>
            </a:endParaRPr>
          </a:p>
          <a:p>
            <a:pPr marL="0" indent="0">
              <a:buNone/>
            </a:pPr>
            <a:r>
              <a:rPr lang="de-DE" sz="900" dirty="0"/>
              <a:t>Delta-Milieumodell | </a:t>
            </a:r>
            <a:r>
              <a:rPr lang="de-DE" sz="900" dirty="0" err="1"/>
              <a:t>Geodaten</a:t>
            </a:r>
            <a:r>
              <a:rPr lang="de-DE" sz="900" dirty="0"/>
              <a:t>, EGV-PB und MDG-Kirchenstudie 2013:</a:t>
            </a:r>
            <a:r>
              <a:rPr lang="de-DE" sz="900" b="1" dirty="0"/>
              <a:t> </a:t>
            </a:r>
            <a:r>
              <a:rPr lang="de-DE" sz="900" dirty="0"/>
              <a:t>Panorama-Zuordnung in die Grundorientierungen der Deltamatrix</a:t>
            </a:r>
          </a:p>
          <a:p>
            <a:pPr marL="0" indent="0">
              <a:buNone/>
            </a:pPr>
            <a:endParaRPr lang="de-DE" sz="900" b="1" dirty="0" smtClean="0">
              <a:solidFill>
                <a:srgbClr val="FFFF00"/>
              </a:solidFill>
              <a:latin typeface="Arial Narrow" panose="020B0606020202030204" pitchFamily="34" charset="0"/>
            </a:endParaRPr>
          </a:p>
        </p:txBody>
      </p:sp>
    </p:spTree>
    <p:extLst>
      <p:ext uri="{BB962C8B-B14F-4D97-AF65-F5344CB8AC3E}">
        <p14:creationId xmlns:p14="http://schemas.microsoft.com/office/powerpoint/2010/main" val="1203820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solidFill>
                  <a:schemeClr val="accent1">
                    <a:lumMod val="50000"/>
                  </a:schemeClr>
                </a:solidFill>
              </a:rPr>
              <a:t>Kirchennahe Milieus</a:t>
            </a:r>
            <a:endParaRPr lang="de-DE" sz="4000" dirty="0"/>
          </a:p>
        </p:txBody>
      </p:sp>
      <p:sp>
        <p:nvSpPr>
          <p:cNvPr id="3" name="Inhaltsplatzhalter 2"/>
          <p:cNvSpPr>
            <a:spLocks noGrp="1"/>
          </p:cNvSpPr>
          <p:nvPr>
            <p:ph idx="1"/>
          </p:nvPr>
        </p:nvSpPr>
        <p:spPr>
          <a:xfrm>
            <a:off x="218114" y="1341663"/>
            <a:ext cx="8758106" cy="4732565"/>
          </a:xfrm>
        </p:spPr>
        <p:txBody>
          <a:bodyPr>
            <a:noAutofit/>
          </a:bodyPr>
          <a:lstStyle/>
          <a:p>
            <a:pPr marL="0" indent="0">
              <a:buNone/>
            </a:pPr>
            <a:r>
              <a:rPr lang="de-DE" sz="2600" b="1" dirty="0">
                <a:solidFill>
                  <a:srgbClr val="FF00FF"/>
                </a:solidFill>
                <a:latin typeface="Arial Narrow" panose="020B0606020202030204" pitchFamily="34" charset="0"/>
              </a:rPr>
              <a:t>8,3 % Konservativ </a:t>
            </a:r>
            <a:r>
              <a:rPr lang="de-DE" sz="2600" b="1" dirty="0" smtClean="0">
                <a:solidFill>
                  <a:srgbClr val="FF00FF"/>
                </a:solidFill>
                <a:latin typeface="Arial Narrow" panose="020B0606020202030204" pitchFamily="34" charset="0"/>
              </a:rPr>
              <a:t>– Etablierte </a:t>
            </a:r>
            <a:r>
              <a:rPr lang="de-DE" sz="2800" b="1" dirty="0">
                <a:solidFill>
                  <a:srgbClr val="FF00FF"/>
                </a:solidFill>
                <a:latin typeface="Arial Narrow" panose="020B0606020202030204" pitchFamily="34" charset="0"/>
              </a:rPr>
              <a:t>im Pastoralen Raum</a:t>
            </a:r>
            <a:r>
              <a:rPr lang="de-DE" sz="2800" b="1" dirty="0" smtClean="0">
                <a:solidFill>
                  <a:srgbClr val="FF00FF"/>
                </a:solidFill>
                <a:latin typeface="Arial Narrow" panose="020B0606020202030204" pitchFamily="34" charset="0"/>
              </a:rPr>
              <a:t>:</a:t>
            </a:r>
            <a:r>
              <a:rPr lang="de-DE" sz="2600" b="1" dirty="0" smtClean="0">
                <a:solidFill>
                  <a:srgbClr val="FF00FF"/>
                </a:solidFill>
                <a:latin typeface="Arial Narrow" panose="020B0606020202030204" pitchFamily="34" charset="0"/>
              </a:rPr>
              <a:t>                                                                                                                 </a:t>
            </a:r>
          </a:p>
          <a:p>
            <a:pPr marL="0" indent="0">
              <a:buNone/>
            </a:pPr>
            <a:r>
              <a:rPr lang="de-DE" sz="2400" b="1" dirty="0" smtClean="0">
                <a:solidFill>
                  <a:schemeClr val="tx1"/>
                </a:solidFill>
                <a:latin typeface="Arial Narrow" panose="020B0606020202030204" pitchFamily="34" charset="0"/>
              </a:rPr>
              <a:t>Oberschicht</a:t>
            </a:r>
            <a:r>
              <a:rPr lang="de-DE" sz="2400" b="1" dirty="0">
                <a:solidFill>
                  <a:schemeClr val="tx1"/>
                </a:solidFill>
                <a:latin typeface="Arial Narrow" panose="020B0606020202030204" pitchFamily="34" charset="0"/>
              </a:rPr>
              <a:t>, klassisches Bildungsbürgertum </a:t>
            </a:r>
            <a:r>
              <a:rPr lang="de-DE" sz="2400" b="1" dirty="0" smtClean="0">
                <a:solidFill>
                  <a:schemeClr val="tx1"/>
                </a:solidFill>
                <a:latin typeface="Arial Narrow" panose="020B0606020202030204" pitchFamily="34" charset="0"/>
              </a:rPr>
              <a:t>oder </a:t>
            </a:r>
            <a:r>
              <a:rPr lang="de-DE" sz="2400" b="1" dirty="0">
                <a:solidFill>
                  <a:schemeClr val="tx1"/>
                </a:solidFill>
                <a:latin typeface="Arial Narrow" panose="020B0606020202030204" pitchFamily="34" charset="0"/>
              </a:rPr>
              <a:t>erfolgsorientierte Führungselite </a:t>
            </a:r>
            <a:r>
              <a:rPr lang="de-DE" sz="2400" b="1" dirty="0" smtClean="0">
                <a:solidFill>
                  <a:schemeClr val="tx1"/>
                </a:solidFill>
                <a:latin typeface="Arial Narrow" panose="020B0606020202030204" pitchFamily="34" charset="0"/>
              </a:rPr>
              <a:t>,                                                                                                   klare </a:t>
            </a:r>
            <a:r>
              <a:rPr lang="de-DE" sz="2400" b="1" dirty="0">
                <a:solidFill>
                  <a:schemeClr val="tx1"/>
                </a:solidFill>
                <a:latin typeface="Arial Narrow" panose="020B0606020202030204" pitchFamily="34" charset="0"/>
              </a:rPr>
              <a:t>Vorstellungen von der „richtigen“ Gesellschaft, </a:t>
            </a:r>
            <a:r>
              <a:rPr lang="de-DE" sz="2400" b="1" dirty="0" smtClean="0">
                <a:solidFill>
                  <a:schemeClr val="tx1"/>
                </a:solidFill>
                <a:latin typeface="Arial Narrow" panose="020B0606020202030204" pitchFamily="34" charset="0"/>
              </a:rPr>
              <a:t>                       vielfältige </a:t>
            </a:r>
            <a:r>
              <a:rPr lang="de-DE" sz="2400" b="1" dirty="0">
                <a:solidFill>
                  <a:schemeClr val="tx1"/>
                </a:solidFill>
                <a:latin typeface="Arial Narrow" panose="020B0606020202030204" pitchFamily="34" charset="0"/>
              </a:rPr>
              <a:t>Aufgaben mit großer Verantwortung, </a:t>
            </a:r>
            <a:r>
              <a:rPr lang="de-DE" sz="2400" b="1" dirty="0" smtClean="0">
                <a:solidFill>
                  <a:schemeClr val="tx1"/>
                </a:solidFill>
                <a:latin typeface="Arial Narrow" panose="020B0606020202030204" pitchFamily="34" charset="0"/>
              </a:rPr>
              <a:t>                                       Stolz </a:t>
            </a:r>
            <a:r>
              <a:rPr lang="de-DE" sz="2400" b="1" dirty="0">
                <a:solidFill>
                  <a:schemeClr val="tx1"/>
                </a:solidFill>
                <a:latin typeface="Arial Narrow" panose="020B0606020202030204" pitchFamily="34" charset="0"/>
              </a:rPr>
              <a:t>auf eigene Leistungen.                                                                            </a:t>
            </a:r>
            <a:endParaRPr lang="de-DE" sz="2400" b="1" dirty="0" smtClean="0">
              <a:solidFill>
                <a:schemeClr val="tx1"/>
              </a:solidFill>
              <a:latin typeface="Arial Narrow" panose="020B0606020202030204" pitchFamily="34" charset="0"/>
            </a:endParaRPr>
          </a:p>
          <a:p>
            <a:pPr marL="0" indent="0">
              <a:buNone/>
            </a:pPr>
            <a:r>
              <a:rPr lang="de-DE" sz="2400" b="1" dirty="0" smtClean="0">
                <a:solidFill>
                  <a:srgbClr val="FFFF00"/>
                </a:solidFill>
                <a:latin typeface="Arial Narrow" panose="020B0606020202030204" pitchFamily="34" charset="0"/>
              </a:rPr>
              <a:t>Religion </a:t>
            </a:r>
            <a:r>
              <a:rPr lang="de-DE" sz="2400" b="1" dirty="0">
                <a:solidFill>
                  <a:srgbClr val="FFFF00"/>
                </a:solidFill>
                <a:latin typeface="Arial Narrow" panose="020B0606020202030204" pitchFamily="34" charset="0"/>
              </a:rPr>
              <a:t>ist Teil der Familientradition, Pflege kirchlicher Rituale, </a:t>
            </a:r>
            <a:r>
              <a:rPr lang="de-DE" sz="2400" b="1" dirty="0" smtClean="0">
                <a:solidFill>
                  <a:srgbClr val="FFFF00"/>
                </a:solidFill>
                <a:latin typeface="Arial Narrow" panose="020B0606020202030204" pitchFamily="34" charset="0"/>
              </a:rPr>
              <a:t>           Kirche </a:t>
            </a:r>
            <a:r>
              <a:rPr lang="de-DE" sz="2400" b="1" dirty="0">
                <a:solidFill>
                  <a:srgbClr val="FFFF00"/>
                </a:solidFill>
                <a:latin typeface="Arial Narrow" panose="020B0606020202030204" pitchFamily="34" charset="0"/>
              </a:rPr>
              <a:t>ist Hüterin traditioneller Werte, </a:t>
            </a:r>
            <a:r>
              <a:rPr lang="de-DE" sz="2400" b="1" dirty="0" smtClean="0">
                <a:solidFill>
                  <a:srgbClr val="FFFF00"/>
                </a:solidFill>
                <a:latin typeface="Arial Narrow" panose="020B0606020202030204" pitchFamily="34" charset="0"/>
              </a:rPr>
              <a:t>                                              Intellektuelle </a:t>
            </a:r>
            <a:r>
              <a:rPr lang="de-DE" sz="2400" b="1" dirty="0">
                <a:solidFill>
                  <a:srgbClr val="FFFF00"/>
                </a:solidFill>
                <a:latin typeface="Arial Narrow" panose="020B0606020202030204" pitchFamily="34" charset="0"/>
              </a:rPr>
              <a:t>Auseinandersetzung mit Fragen des Glaubens, </a:t>
            </a:r>
            <a:r>
              <a:rPr lang="de-DE" sz="2400" b="1" dirty="0" smtClean="0">
                <a:solidFill>
                  <a:srgbClr val="FFFF00"/>
                </a:solidFill>
                <a:latin typeface="Arial Narrow" panose="020B0606020202030204" pitchFamily="34" charset="0"/>
              </a:rPr>
              <a:t>             Interesse </a:t>
            </a:r>
            <a:r>
              <a:rPr lang="de-DE" sz="2400" b="1" dirty="0">
                <a:solidFill>
                  <a:srgbClr val="FFFF00"/>
                </a:solidFill>
                <a:latin typeface="Arial Narrow" panose="020B0606020202030204" pitchFamily="34" charset="0"/>
              </a:rPr>
              <a:t>an kulturellen Veranstaltungen und Kirchenmusik, Wertschätzung kirchlicher Einrichtungen,  </a:t>
            </a:r>
            <a:r>
              <a:rPr lang="de-DE" sz="2400" b="1" dirty="0" smtClean="0">
                <a:solidFill>
                  <a:srgbClr val="FFFF00"/>
                </a:solidFill>
                <a:latin typeface="Arial Narrow" panose="020B0606020202030204" pitchFamily="34" charset="0"/>
              </a:rPr>
              <a:t>                                     Bereitschaft </a:t>
            </a:r>
            <a:r>
              <a:rPr lang="de-DE" sz="2400" b="1" dirty="0">
                <a:solidFill>
                  <a:srgbClr val="FFFF00"/>
                </a:solidFill>
                <a:latin typeface="Arial Narrow" panose="020B0606020202030204" pitchFamily="34" charset="0"/>
              </a:rPr>
              <a:t>zu ehrenamtlichen </a:t>
            </a:r>
            <a:r>
              <a:rPr lang="de-DE" sz="2400" b="1" dirty="0" smtClean="0">
                <a:solidFill>
                  <a:srgbClr val="FFFF00"/>
                </a:solidFill>
                <a:latin typeface="Arial Narrow" panose="020B0606020202030204" pitchFamily="34" charset="0"/>
              </a:rPr>
              <a:t>Engagement </a:t>
            </a:r>
            <a:r>
              <a:rPr lang="de-DE" sz="1600" b="1" dirty="0" smtClean="0">
                <a:solidFill>
                  <a:srgbClr val="FFFF00"/>
                </a:solidFill>
                <a:latin typeface="Arial Narrow" panose="020B0606020202030204" pitchFamily="34" charset="0"/>
              </a:rPr>
              <a:t>z.B. KV,  Bildungswerke, </a:t>
            </a:r>
            <a:r>
              <a:rPr lang="de-DE" sz="1600" b="1" dirty="0" smtClean="0">
                <a:solidFill>
                  <a:srgbClr val="FFFF00"/>
                </a:solidFill>
                <a:latin typeface="Arial Narrow" panose="020B0606020202030204" pitchFamily="34" charset="0"/>
              </a:rPr>
              <a:t>Kuratorien</a:t>
            </a:r>
          </a:p>
          <a:p>
            <a:pPr marL="0" indent="0">
              <a:buNone/>
            </a:pPr>
            <a:r>
              <a:rPr lang="de-DE" sz="800" dirty="0"/>
              <a:t>Delta-Milieumodell | </a:t>
            </a:r>
            <a:r>
              <a:rPr lang="de-DE" sz="800" dirty="0" err="1"/>
              <a:t>Geodaten</a:t>
            </a:r>
            <a:r>
              <a:rPr lang="de-DE" sz="800" dirty="0"/>
              <a:t>, EGV-PB und MDG-Kirchenstudie 2013:</a:t>
            </a:r>
            <a:r>
              <a:rPr lang="de-DE" sz="800" b="1" dirty="0"/>
              <a:t> </a:t>
            </a:r>
            <a:r>
              <a:rPr lang="de-DE" sz="800" dirty="0"/>
              <a:t>Panorama-Zuordnung in die Grundorientierungen der Deltamatrix</a:t>
            </a:r>
          </a:p>
          <a:p>
            <a:pPr marL="0" indent="0">
              <a:buNone/>
            </a:pPr>
            <a:endParaRPr lang="de-DE" sz="800" dirty="0"/>
          </a:p>
        </p:txBody>
      </p:sp>
    </p:spTree>
    <p:extLst>
      <p:ext uri="{BB962C8B-B14F-4D97-AF65-F5344CB8AC3E}">
        <p14:creationId xmlns:p14="http://schemas.microsoft.com/office/powerpoint/2010/main" val="3040287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407" y="234043"/>
            <a:ext cx="8441872" cy="869827"/>
          </a:xfrm>
        </p:spPr>
        <p:txBody>
          <a:bodyPr>
            <a:normAutofit/>
          </a:bodyPr>
          <a:lstStyle/>
          <a:p>
            <a:pPr algn="ctr"/>
            <a:r>
              <a:rPr lang="de-DE" sz="4000" dirty="0" smtClean="0">
                <a:solidFill>
                  <a:schemeClr val="accent1">
                    <a:lumMod val="50000"/>
                  </a:schemeClr>
                </a:solidFill>
              </a:rPr>
              <a:t>Kirchenferne Milieus</a:t>
            </a:r>
            <a:endParaRPr lang="de-DE" sz="4000" dirty="0">
              <a:solidFill>
                <a:schemeClr val="accent1">
                  <a:lumMod val="50000"/>
                </a:schemeClr>
              </a:solidFill>
            </a:endParaRPr>
          </a:p>
        </p:txBody>
      </p:sp>
      <p:sp>
        <p:nvSpPr>
          <p:cNvPr id="3" name="Inhaltsplatzhalter 2"/>
          <p:cNvSpPr>
            <a:spLocks noGrp="1"/>
          </p:cNvSpPr>
          <p:nvPr>
            <p:ph idx="1"/>
          </p:nvPr>
        </p:nvSpPr>
        <p:spPr>
          <a:xfrm>
            <a:off x="230659" y="1243914"/>
            <a:ext cx="8657968" cy="4830314"/>
          </a:xfrm>
        </p:spPr>
        <p:txBody>
          <a:bodyPr>
            <a:noAutofit/>
          </a:bodyPr>
          <a:lstStyle/>
          <a:p>
            <a:pPr marL="0" indent="0">
              <a:buNone/>
            </a:pPr>
            <a:r>
              <a:rPr lang="de-DE" sz="2400" b="1" dirty="0" smtClean="0">
                <a:solidFill>
                  <a:srgbClr val="FF00FF"/>
                </a:solidFill>
                <a:latin typeface="Arial Narrow" panose="020B0606020202030204" pitchFamily="34" charset="0"/>
              </a:rPr>
              <a:t>12, 3 % </a:t>
            </a:r>
            <a:r>
              <a:rPr lang="de-DE" sz="2400" b="1" dirty="0">
                <a:solidFill>
                  <a:srgbClr val="FF00FF"/>
                </a:solidFill>
                <a:latin typeface="Arial Narrow" panose="020B0606020202030204" pitchFamily="34" charset="0"/>
              </a:rPr>
              <a:t>Performer im Pastoralen Raum:                                                                                                                                              </a:t>
            </a:r>
            <a:endParaRPr lang="de-DE" sz="2400" b="1" dirty="0" smtClean="0">
              <a:solidFill>
                <a:srgbClr val="FF00FF"/>
              </a:solidFill>
              <a:latin typeface="Arial Narrow" panose="020B0606020202030204" pitchFamily="34" charset="0"/>
            </a:endParaRPr>
          </a:p>
          <a:p>
            <a:pPr marL="0" indent="0">
              <a:buNone/>
            </a:pPr>
            <a:r>
              <a:rPr lang="de-DE" sz="2400" b="1" dirty="0" smtClean="0">
                <a:solidFill>
                  <a:schemeClr val="tx1"/>
                </a:solidFill>
                <a:latin typeface="Arial Narrow" panose="020B0606020202030204" pitchFamily="34" charset="0"/>
              </a:rPr>
              <a:t>Jüngere Mittel- u. Oberschicht, neue Leistungselite,                                global-ökonomisches Denken, </a:t>
            </a:r>
            <a:r>
              <a:rPr lang="de-DE" sz="2400" b="1" dirty="0">
                <a:solidFill>
                  <a:schemeClr val="tx1"/>
                </a:solidFill>
                <a:latin typeface="Arial Narrow" panose="020B0606020202030204" pitchFamily="34" charset="0"/>
              </a:rPr>
              <a:t>wettbewerbs- und konsumorientiert</a:t>
            </a:r>
            <a:r>
              <a:rPr lang="de-DE" sz="2400" b="1" dirty="0" smtClean="0">
                <a:solidFill>
                  <a:schemeClr val="tx1"/>
                </a:solidFill>
                <a:latin typeface="Arial Narrow" panose="020B0606020202030204" pitchFamily="34" charset="0"/>
              </a:rPr>
              <a:t>                                                                     hohe IT- und Multimediakompetenz,                                         geografisch und kulturell flexibel,                                                  </a:t>
            </a:r>
          </a:p>
          <a:p>
            <a:pPr marL="0" indent="0">
              <a:buNone/>
            </a:pPr>
            <a:r>
              <a:rPr lang="de-DE" sz="2400" b="1" dirty="0" smtClean="0">
                <a:solidFill>
                  <a:srgbClr val="FFFF00"/>
                </a:solidFill>
                <a:latin typeface="Arial Narrow" panose="020B0606020202030204" pitchFamily="34" charset="0"/>
              </a:rPr>
              <a:t>Glaube widerspricht Rationalität und Eigenverantwortung,                                                                                                                     Ablehnung von Frömmigkeit, Glaubenspraxis ist nicht alltagstauglich,                                          </a:t>
            </a:r>
            <a:r>
              <a:rPr lang="de-DE" sz="2400" b="1" dirty="0">
                <a:solidFill>
                  <a:srgbClr val="FFFF00"/>
                </a:solidFill>
                <a:latin typeface="Arial Narrow" panose="020B0606020202030204" pitchFamily="34" charset="0"/>
              </a:rPr>
              <a:t>d</a:t>
            </a:r>
            <a:r>
              <a:rPr lang="de-DE" sz="2400" b="1" dirty="0" smtClean="0">
                <a:solidFill>
                  <a:srgbClr val="FFFF00"/>
                </a:solidFill>
                <a:latin typeface="Arial Narrow" panose="020B0606020202030204" pitchFamily="34" charset="0"/>
              </a:rPr>
              <a:t>as</a:t>
            </a:r>
            <a:r>
              <a:rPr lang="de-DE" sz="2400" b="1" dirty="0" smtClean="0">
                <a:solidFill>
                  <a:schemeClr val="tx1"/>
                </a:solidFill>
                <a:latin typeface="Arial Narrow" panose="020B0606020202030204" pitchFamily="34" charset="0"/>
              </a:rPr>
              <a:t> </a:t>
            </a:r>
            <a:r>
              <a:rPr lang="de-DE" sz="2400" b="1" dirty="0">
                <a:solidFill>
                  <a:srgbClr val="FFFF00"/>
                </a:solidFill>
                <a:latin typeface="Arial Narrow" panose="020B0606020202030204" pitchFamily="34" charset="0"/>
              </a:rPr>
              <a:t>Prinzip Nächstenliebe </a:t>
            </a:r>
            <a:r>
              <a:rPr lang="de-DE" sz="2400" b="1" dirty="0" smtClean="0">
                <a:solidFill>
                  <a:srgbClr val="FFFF00"/>
                </a:solidFill>
                <a:latin typeface="Arial Narrow" panose="020B0606020202030204" pitchFamily="34" charset="0"/>
              </a:rPr>
              <a:t>wird als Fundament </a:t>
            </a:r>
            <a:r>
              <a:rPr lang="de-DE" sz="2400" b="1" dirty="0">
                <a:solidFill>
                  <a:srgbClr val="FFFF00"/>
                </a:solidFill>
                <a:latin typeface="Arial Narrow" panose="020B0606020202030204" pitchFamily="34" charset="0"/>
              </a:rPr>
              <a:t>der </a:t>
            </a:r>
            <a:r>
              <a:rPr lang="de-DE" sz="2400" b="1" dirty="0" smtClean="0">
                <a:solidFill>
                  <a:srgbClr val="FFFF00"/>
                </a:solidFill>
                <a:latin typeface="Arial Narrow" panose="020B0606020202030204" pitchFamily="34" charset="0"/>
              </a:rPr>
              <a:t>Gesellschaft akzeptiert,                                                                                                   Kirche ist Dienstleisterin für soziale Aufgaben, religiöse Erziehung der Kinder und Inszenierung familiärer Feiern, daher bleibt man formal Mitglied</a:t>
            </a:r>
            <a:r>
              <a:rPr lang="de-DE" sz="2600" b="1" dirty="0" smtClean="0">
                <a:solidFill>
                  <a:srgbClr val="FFFF00"/>
                </a:solidFill>
                <a:latin typeface="Arial Narrow" panose="020B0606020202030204" pitchFamily="34" charset="0"/>
              </a:rPr>
              <a:t>.</a:t>
            </a:r>
          </a:p>
          <a:p>
            <a:pPr marL="0" indent="0">
              <a:buNone/>
            </a:pPr>
            <a:r>
              <a:rPr lang="de-DE" sz="800" dirty="0"/>
              <a:t>Delta-Milieumodell | </a:t>
            </a:r>
            <a:r>
              <a:rPr lang="de-DE" sz="800" dirty="0" err="1"/>
              <a:t>Geodaten</a:t>
            </a:r>
            <a:r>
              <a:rPr lang="de-DE" sz="800" dirty="0"/>
              <a:t>, EGV-PB und MDG-Kirchenstudie 2013:</a:t>
            </a:r>
            <a:r>
              <a:rPr lang="de-DE" sz="800" b="1" dirty="0"/>
              <a:t> </a:t>
            </a:r>
            <a:r>
              <a:rPr lang="de-DE" sz="800" dirty="0"/>
              <a:t>Panorama-Zuordnung in die Grundorientierungen der Deltamatrix</a:t>
            </a:r>
          </a:p>
          <a:p>
            <a:pPr marL="0" indent="0">
              <a:buNone/>
            </a:pPr>
            <a:endParaRPr lang="de-DE" sz="8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659639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solidFill>
                  <a:schemeClr val="accent1">
                    <a:lumMod val="50000"/>
                  </a:schemeClr>
                </a:solidFill>
              </a:rPr>
              <a:t>Kirchenferne Milieus</a:t>
            </a:r>
            <a:endParaRPr lang="de-DE" sz="4000" dirty="0"/>
          </a:p>
        </p:txBody>
      </p:sp>
      <p:sp>
        <p:nvSpPr>
          <p:cNvPr id="3" name="Inhaltsplatzhalter 2"/>
          <p:cNvSpPr>
            <a:spLocks noGrp="1"/>
          </p:cNvSpPr>
          <p:nvPr>
            <p:ph idx="1"/>
          </p:nvPr>
        </p:nvSpPr>
        <p:spPr/>
        <p:txBody>
          <a:bodyPr>
            <a:normAutofit fontScale="85000" lnSpcReduction="10000"/>
          </a:bodyPr>
          <a:lstStyle/>
          <a:p>
            <a:pPr marL="0" indent="0">
              <a:buNone/>
            </a:pPr>
            <a:r>
              <a:rPr lang="de-DE" sz="2800" b="1" dirty="0">
                <a:solidFill>
                  <a:srgbClr val="FF00FF"/>
                </a:solidFill>
                <a:latin typeface="Arial Narrow" panose="020B0606020202030204" pitchFamily="34" charset="0"/>
              </a:rPr>
              <a:t>6,6% Sozialökologische im Pastoralen Raum</a:t>
            </a:r>
            <a:r>
              <a:rPr lang="de-DE" sz="2800" b="1" dirty="0">
                <a:solidFill>
                  <a:srgbClr val="C628AF"/>
                </a:solidFill>
                <a:latin typeface="Arial Narrow" panose="020B0606020202030204" pitchFamily="34" charset="0"/>
              </a:rPr>
              <a:t>:                                                                                                                                        </a:t>
            </a:r>
            <a:endParaRPr lang="de-DE" sz="2800" b="1" dirty="0" smtClean="0">
              <a:solidFill>
                <a:srgbClr val="C628A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Mittel- </a:t>
            </a:r>
            <a:r>
              <a:rPr lang="de-DE" sz="2800" b="1" dirty="0">
                <a:solidFill>
                  <a:schemeClr val="tx1"/>
                </a:solidFill>
                <a:latin typeface="Arial Narrow" panose="020B0606020202030204" pitchFamily="34" charset="0"/>
              </a:rPr>
              <a:t>u. Oberschicht, aufgeklärte „nach68er“, </a:t>
            </a:r>
            <a:r>
              <a:rPr lang="de-DE" sz="2800" b="1" dirty="0" smtClean="0">
                <a:solidFill>
                  <a:schemeClr val="tx1"/>
                </a:solidFill>
                <a:latin typeface="Arial Narrow" panose="020B0606020202030204" pitchFamily="34" charset="0"/>
              </a:rPr>
              <a:t>              </a:t>
            </a:r>
            <a:r>
              <a:rPr lang="de-DE" sz="2800" b="1" dirty="0" smtClean="0">
                <a:solidFill>
                  <a:schemeClr val="tx1"/>
                </a:solidFill>
                <a:latin typeface="Arial Narrow" panose="020B0606020202030204" pitchFamily="34" charset="0"/>
              </a:rPr>
              <a:t>            bewusster</a:t>
            </a:r>
            <a:r>
              <a:rPr lang="de-DE" sz="2800" b="1" dirty="0">
                <a:solidFill>
                  <a:schemeClr val="tx1"/>
                </a:solidFill>
                <a:latin typeface="Arial Narrow" panose="020B0606020202030204" pitchFamily="34" charset="0"/>
              </a:rPr>
              <a:t>, wertorientierter, anspruchsvoller Lebensstil, </a:t>
            </a:r>
            <a:r>
              <a:rPr lang="de-DE" sz="2800" b="1" dirty="0" smtClean="0">
                <a:solidFill>
                  <a:schemeClr val="tx1"/>
                </a:solidFill>
                <a:latin typeface="Arial Narrow" panose="020B0606020202030204" pitchFamily="34" charset="0"/>
              </a:rPr>
              <a:t>     </a:t>
            </a:r>
            <a:r>
              <a:rPr lang="de-DE" sz="2800" b="1" dirty="0" smtClean="0">
                <a:solidFill>
                  <a:schemeClr val="tx1"/>
                </a:solidFill>
                <a:latin typeface="Arial Narrow" panose="020B0606020202030204" pitchFamily="34" charset="0"/>
              </a:rPr>
              <a:t>      Einsatz </a:t>
            </a:r>
            <a:r>
              <a:rPr lang="de-DE" sz="2800" b="1" dirty="0">
                <a:solidFill>
                  <a:schemeClr val="tx1"/>
                </a:solidFill>
                <a:latin typeface="Arial Narrow" panose="020B0606020202030204" pitchFamily="34" charset="0"/>
              </a:rPr>
              <a:t>für Umwelt, soziale Gerechtigkeit, Frieden, individuelle Freiheit und Demokratie                                                               </a:t>
            </a:r>
            <a:r>
              <a:rPr lang="de-DE" sz="2800" b="1" dirty="0" smtClean="0">
                <a:solidFill>
                  <a:schemeClr val="tx1"/>
                </a:solidFill>
                <a:latin typeface="Arial Narrow" panose="020B0606020202030204" pitchFamily="34" charset="0"/>
              </a:rPr>
              <a:t>                  </a:t>
            </a:r>
          </a:p>
          <a:p>
            <a:pPr marL="0" indent="0">
              <a:buNone/>
            </a:pPr>
            <a:r>
              <a:rPr lang="de-DE" sz="2800" b="1" dirty="0" smtClean="0">
                <a:solidFill>
                  <a:srgbClr val="FFFF00"/>
                </a:solidFill>
                <a:latin typeface="Arial Narrow" panose="020B0606020202030204" pitchFamily="34" charset="0"/>
              </a:rPr>
              <a:t>Faible </a:t>
            </a:r>
            <a:r>
              <a:rPr lang="de-DE" sz="2800" b="1" dirty="0">
                <a:solidFill>
                  <a:srgbClr val="FFFF00"/>
                </a:solidFill>
                <a:latin typeface="Arial Narrow" panose="020B0606020202030204" pitchFamily="34" charset="0"/>
              </a:rPr>
              <a:t>für fernöstliche Spiritualität, </a:t>
            </a:r>
            <a:r>
              <a:rPr lang="de-DE" sz="2800" b="1" dirty="0" smtClean="0">
                <a:solidFill>
                  <a:srgbClr val="FFFF00"/>
                </a:solidFill>
                <a:latin typeface="Arial Narrow" panose="020B0606020202030204" pitchFamily="34" charset="0"/>
              </a:rPr>
              <a:t>                                       Individuelles </a:t>
            </a:r>
            <a:r>
              <a:rPr lang="de-DE" sz="2800" b="1" dirty="0">
                <a:solidFill>
                  <a:srgbClr val="FFFF00"/>
                </a:solidFill>
                <a:latin typeface="Arial Narrow" panose="020B0606020202030204" pitchFamily="34" charset="0"/>
              </a:rPr>
              <a:t>Glaubenspatchwork, </a:t>
            </a:r>
            <a:r>
              <a:rPr lang="de-DE" sz="2800" b="1" dirty="0" smtClean="0">
                <a:solidFill>
                  <a:srgbClr val="FFFF00"/>
                </a:solidFill>
                <a:latin typeface="Arial Narrow" panose="020B0606020202030204" pitchFamily="34" charset="0"/>
              </a:rPr>
              <a:t>                                                         Kirchenkritik </a:t>
            </a:r>
            <a:r>
              <a:rPr lang="de-DE" sz="2800" b="1" dirty="0">
                <a:solidFill>
                  <a:srgbClr val="FFFF00"/>
                </a:solidFill>
                <a:latin typeface="Arial Narrow" panose="020B0606020202030204" pitchFamily="34" charset="0"/>
              </a:rPr>
              <a:t>(Frauenfrage, Zölibat, Hierarchie), </a:t>
            </a:r>
            <a:r>
              <a:rPr lang="de-DE" sz="2800" b="1" dirty="0" smtClean="0">
                <a:solidFill>
                  <a:srgbClr val="FFFF00"/>
                </a:solidFill>
                <a:latin typeface="Arial Narrow" panose="020B0606020202030204" pitchFamily="34" charset="0"/>
              </a:rPr>
              <a:t>                          </a:t>
            </a:r>
            <a:r>
              <a:rPr lang="de-DE" sz="2800" b="1" dirty="0">
                <a:solidFill>
                  <a:srgbClr val="FFFF00"/>
                </a:solidFill>
                <a:latin typeface="Arial Narrow" panose="020B0606020202030204" pitchFamily="34" charset="0"/>
              </a:rPr>
              <a:t>C</a:t>
            </a:r>
            <a:r>
              <a:rPr lang="de-DE" sz="2800" b="1" dirty="0" smtClean="0">
                <a:solidFill>
                  <a:srgbClr val="FFFF00"/>
                </a:solidFill>
                <a:latin typeface="Arial Narrow" panose="020B0606020202030204" pitchFamily="34" charset="0"/>
              </a:rPr>
              <a:t>hristliche </a:t>
            </a:r>
            <a:r>
              <a:rPr lang="de-DE" sz="2800" b="1" dirty="0">
                <a:solidFill>
                  <a:srgbClr val="FFFF00"/>
                </a:solidFill>
                <a:latin typeface="Arial Narrow" panose="020B0606020202030204" pitchFamily="34" charset="0"/>
              </a:rPr>
              <a:t>Werte als Grundlage einer solidarischen Gesellschaft „Jesus ja – Kirche nein</a:t>
            </a:r>
            <a:r>
              <a:rPr lang="de-DE" sz="2800" b="1" dirty="0" smtClean="0">
                <a:solidFill>
                  <a:srgbClr val="FFFF00"/>
                </a:solidFill>
                <a:latin typeface="Arial Narrow" panose="020B0606020202030204" pitchFamily="34" charset="0"/>
              </a:rPr>
              <a:t>“                                               </a:t>
            </a:r>
            <a:r>
              <a:rPr lang="de-DE" sz="2800" b="1" dirty="0" smtClean="0">
                <a:solidFill>
                  <a:srgbClr val="FFFF00"/>
                </a:solidFill>
                <a:latin typeface="Arial Narrow" panose="020B0606020202030204" pitchFamily="34" charset="0"/>
              </a:rPr>
              <a:t>                               hohe </a:t>
            </a:r>
            <a:r>
              <a:rPr lang="de-DE" sz="2800" b="1" dirty="0">
                <a:solidFill>
                  <a:srgbClr val="FFFF00"/>
                </a:solidFill>
                <a:latin typeface="Arial Narrow" panose="020B0606020202030204" pitchFamily="34" charset="0"/>
              </a:rPr>
              <a:t>Austrittsneigung, </a:t>
            </a:r>
            <a:r>
              <a:rPr lang="de-DE" sz="2800" b="1" dirty="0" smtClean="0">
                <a:solidFill>
                  <a:srgbClr val="FFFF00"/>
                </a:solidFill>
                <a:latin typeface="Arial Narrow" panose="020B0606020202030204" pitchFamily="34" charset="0"/>
              </a:rPr>
              <a:t>                                                              Engagement </a:t>
            </a:r>
            <a:r>
              <a:rPr lang="de-DE" sz="2800" b="1" dirty="0">
                <a:solidFill>
                  <a:srgbClr val="FFFF00"/>
                </a:solidFill>
                <a:latin typeface="Arial Narrow" panose="020B0606020202030204" pitchFamily="34" charset="0"/>
              </a:rPr>
              <a:t>bei sozialen und Bildungsaufgaben der Kirche </a:t>
            </a:r>
            <a:r>
              <a:rPr lang="de-DE" sz="2800" b="1" dirty="0" smtClean="0">
                <a:solidFill>
                  <a:srgbClr val="FFFF00"/>
                </a:solidFill>
                <a:latin typeface="Arial Narrow" panose="020B0606020202030204" pitchFamily="34" charset="0"/>
              </a:rPr>
              <a:t>möglich.</a:t>
            </a:r>
            <a:r>
              <a:rPr lang="de-DE" sz="2800" b="1" dirty="0">
                <a:solidFill>
                  <a:srgbClr val="FFFF00"/>
                </a:solidFill>
                <a:latin typeface="Arial Narrow" panose="020B0606020202030204" pitchFamily="34" charset="0"/>
              </a:rPr>
              <a:t>	</a:t>
            </a:r>
            <a:endParaRPr lang="de-DE" sz="2800" b="1" dirty="0" smtClean="0">
              <a:solidFill>
                <a:srgbClr val="FFFF00"/>
              </a:solidFill>
              <a:latin typeface="Arial Narrow" panose="020B0606020202030204" pitchFamily="34" charset="0"/>
            </a:endParaRPr>
          </a:p>
          <a:p>
            <a:pPr marL="0" indent="0">
              <a:buNone/>
            </a:pPr>
            <a:r>
              <a:rPr lang="de-DE" sz="900" dirty="0"/>
              <a:t>Delta-Milieumodell | </a:t>
            </a:r>
            <a:r>
              <a:rPr lang="de-DE" sz="900" dirty="0" err="1"/>
              <a:t>Geodaten</a:t>
            </a:r>
            <a:r>
              <a:rPr lang="de-DE" sz="900" dirty="0"/>
              <a:t>, EGV-PB und MDG-Kirchenstudie 2013:</a:t>
            </a:r>
            <a:r>
              <a:rPr lang="de-DE" sz="900" b="1" dirty="0"/>
              <a:t> </a:t>
            </a:r>
            <a:r>
              <a:rPr lang="de-DE" sz="900" dirty="0"/>
              <a:t>Panorama-Zuordnung in die Grundorientierungen der Deltamatrix</a:t>
            </a:r>
          </a:p>
          <a:p>
            <a:pPr marL="0" indent="0">
              <a:buNone/>
            </a:pPr>
            <a:endParaRPr lang="de-DE" sz="9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289925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solidFill>
                  <a:schemeClr val="accent1">
                    <a:lumMod val="50000"/>
                  </a:schemeClr>
                </a:solidFill>
              </a:rPr>
              <a:t>Kirchenferne Milieus</a:t>
            </a:r>
            <a:endParaRPr lang="de-DE" sz="4000" dirty="0"/>
          </a:p>
        </p:txBody>
      </p:sp>
      <p:sp>
        <p:nvSpPr>
          <p:cNvPr id="3" name="Inhaltsplatzhalter 2"/>
          <p:cNvSpPr>
            <a:spLocks noGrp="1"/>
          </p:cNvSpPr>
          <p:nvPr>
            <p:ph idx="1"/>
          </p:nvPr>
        </p:nvSpPr>
        <p:spPr/>
        <p:txBody>
          <a:bodyPr>
            <a:normAutofit fontScale="92500" lnSpcReduction="20000"/>
          </a:bodyPr>
          <a:lstStyle/>
          <a:p>
            <a:pPr marL="0" indent="0">
              <a:buNone/>
            </a:pPr>
            <a:r>
              <a:rPr lang="de-DE" sz="2800" b="1" dirty="0">
                <a:solidFill>
                  <a:srgbClr val="FF00FF"/>
                </a:solidFill>
                <a:latin typeface="Arial Narrow" panose="020B0606020202030204" pitchFamily="34" charset="0"/>
              </a:rPr>
              <a:t>5% </a:t>
            </a:r>
            <a:r>
              <a:rPr lang="de-DE" sz="2800" b="1" dirty="0" err="1">
                <a:solidFill>
                  <a:srgbClr val="FF00FF"/>
                </a:solidFill>
                <a:latin typeface="Arial Narrow" panose="020B0606020202030204" pitchFamily="34" charset="0"/>
              </a:rPr>
              <a:t>Expeditive</a:t>
            </a:r>
            <a:r>
              <a:rPr lang="de-DE" sz="2800" b="1" dirty="0">
                <a:solidFill>
                  <a:srgbClr val="FF00FF"/>
                </a:solidFill>
                <a:latin typeface="Arial Narrow" panose="020B0606020202030204" pitchFamily="34" charset="0"/>
              </a:rPr>
              <a:t> im Pastoralen Raum:                                                                                                                                                        </a:t>
            </a:r>
            <a:endParaRPr lang="de-DE" sz="2800" b="1" dirty="0" smtClean="0">
              <a:solidFill>
                <a:srgbClr val="FF00FF"/>
              </a:solidFill>
              <a:latin typeface="Arial Narrow" panose="020B0606020202030204" pitchFamily="34" charset="0"/>
            </a:endParaRPr>
          </a:p>
          <a:p>
            <a:pPr marL="0" indent="0">
              <a:buNone/>
            </a:pPr>
            <a:r>
              <a:rPr lang="de-DE" sz="2800" b="1" dirty="0" smtClean="0">
                <a:solidFill>
                  <a:schemeClr val="tx1"/>
                </a:solidFill>
                <a:latin typeface="Arial Narrow" panose="020B0606020202030204" pitchFamily="34" charset="0"/>
              </a:rPr>
              <a:t>Junge </a:t>
            </a:r>
            <a:r>
              <a:rPr lang="de-DE" sz="2800" b="1" dirty="0">
                <a:solidFill>
                  <a:schemeClr val="tx1"/>
                </a:solidFill>
                <a:latin typeface="Arial Narrow" panose="020B0606020202030204" pitchFamily="34" charset="0"/>
              </a:rPr>
              <a:t>Mittel- und Oberschicht, </a:t>
            </a:r>
            <a:r>
              <a:rPr lang="de-DE" sz="2800" b="1" dirty="0" smtClean="0">
                <a:solidFill>
                  <a:schemeClr val="tx1"/>
                </a:solidFill>
                <a:latin typeface="Arial Narrow" panose="020B0606020202030204" pitchFamily="34" charset="0"/>
              </a:rPr>
              <a:t>                            Unkonventionelle </a:t>
            </a:r>
            <a:r>
              <a:rPr lang="de-DE" sz="2800" b="1" dirty="0">
                <a:solidFill>
                  <a:schemeClr val="tx1"/>
                </a:solidFill>
                <a:latin typeface="Arial Narrow" panose="020B0606020202030204" pitchFamily="34" charset="0"/>
              </a:rPr>
              <a:t>kreative Avantgarde, individualistisch, </a:t>
            </a:r>
            <a:r>
              <a:rPr lang="de-DE" sz="2800" b="1" dirty="0" smtClean="0">
                <a:solidFill>
                  <a:schemeClr val="tx1"/>
                </a:solidFill>
                <a:latin typeface="Arial Narrow" panose="020B0606020202030204" pitchFamily="34" charset="0"/>
              </a:rPr>
              <a:t>Geografisch </a:t>
            </a:r>
            <a:r>
              <a:rPr lang="de-DE" sz="2800" b="1" dirty="0">
                <a:solidFill>
                  <a:schemeClr val="tx1"/>
                </a:solidFill>
                <a:latin typeface="Arial Narrow" panose="020B0606020202030204" pitchFamily="34" charset="0"/>
              </a:rPr>
              <a:t>mobil, Suche nach </a:t>
            </a:r>
            <a:r>
              <a:rPr lang="de-DE" sz="2800" b="1" dirty="0" smtClean="0">
                <a:solidFill>
                  <a:schemeClr val="tx1"/>
                </a:solidFill>
                <a:latin typeface="Arial Narrow" panose="020B0606020202030204" pitchFamily="34" charset="0"/>
              </a:rPr>
              <a:t>Grenzerfahrungen, Kompromisslose Verfolgung eigener Pläne mit hoher Frustrationstoleranz                </a:t>
            </a:r>
          </a:p>
          <a:p>
            <a:pPr marL="0" indent="0">
              <a:buNone/>
            </a:pPr>
            <a:r>
              <a:rPr lang="de-DE" sz="2800" b="1" dirty="0" smtClean="0">
                <a:solidFill>
                  <a:srgbClr val="FFFF00"/>
                </a:solidFill>
                <a:latin typeface="Arial Narrow" panose="020B0606020202030204" pitchFamily="34" charset="0"/>
              </a:rPr>
              <a:t>Offenheit </a:t>
            </a:r>
            <a:r>
              <a:rPr lang="de-DE" sz="2800" b="1" dirty="0">
                <a:solidFill>
                  <a:srgbClr val="FFFF00"/>
                </a:solidFill>
                <a:latin typeface="Arial Narrow" panose="020B0606020202030204" pitchFamily="34" charset="0"/>
              </a:rPr>
              <a:t>für unterschiedliche spirituelle </a:t>
            </a:r>
            <a:r>
              <a:rPr lang="de-DE" sz="2800" b="1" dirty="0" smtClean="0">
                <a:solidFill>
                  <a:srgbClr val="FFFF00"/>
                </a:solidFill>
                <a:latin typeface="Arial Narrow" panose="020B0606020202030204" pitchFamily="34" charset="0"/>
              </a:rPr>
              <a:t>Angebote,           Akzeptanz </a:t>
            </a:r>
            <a:r>
              <a:rPr lang="de-DE" sz="2800" b="1" dirty="0">
                <a:solidFill>
                  <a:srgbClr val="FFFF00"/>
                </a:solidFill>
                <a:latin typeface="Arial Narrow" panose="020B0606020202030204" pitchFamily="34" charset="0"/>
              </a:rPr>
              <a:t>der 10 Gebote und berührender </a:t>
            </a:r>
            <a:r>
              <a:rPr lang="de-DE" sz="2800" b="1" dirty="0" smtClean="0">
                <a:solidFill>
                  <a:srgbClr val="FFFF00"/>
                </a:solidFill>
                <a:latin typeface="Arial Narrow" panose="020B0606020202030204" pitchFamily="34" charset="0"/>
              </a:rPr>
              <a:t>Rituale,               Ablehnung </a:t>
            </a:r>
            <a:r>
              <a:rPr lang="de-DE" sz="2800" b="1" dirty="0">
                <a:solidFill>
                  <a:srgbClr val="FFFF00"/>
                </a:solidFill>
                <a:latin typeface="Arial Narrow" panose="020B0606020202030204" pitchFamily="34" charset="0"/>
              </a:rPr>
              <a:t>von institutionalisierter Religiosität, religiösem Fanatismus, Missionierung und Intoleranz gegenüber unterschiedlichen Lebensformen,  </a:t>
            </a:r>
            <a:r>
              <a:rPr lang="de-DE" sz="2800" b="1" dirty="0" smtClean="0">
                <a:solidFill>
                  <a:srgbClr val="FFFF00"/>
                </a:solidFill>
                <a:latin typeface="Arial Narrow" panose="020B0606020202030204" pitchFamily="34" charset="0"/>
              </a:rPr>
              <a:t>                                          „</a:t>
            </a:r>
            <a:r>
              <a:rPr lang="de-DE" sz="2800" b="1" dirty="0">
                <a:solidFill>
                  <a:srgbClr val="FFFF00"/>
                </a:solidFill>
                <a:latin typeface="Arial Narrow" panose="020B0606020202030204" pitchFamily="34" charset="0"/>
              </a:rPr>
              <a:t>Kirche ist gut für andere, brauche ich aber nicht“,  </a:t>
            </a:r>
            <a:endParaRPr lang="de-DE" sz="2800" b="1" dirty="0" smtClean="0">
              <a:solidFill>
                <a:srgbClr val="FFFF00"/>
              </a:solidFill>
              <a:latin typeface="Arial Narrow" panose="020B0606020202030204" pitchFamily="34" charset="0"/>
            </a:endParaRPr>
          </a:p>
          <a:p>
            <a:pPr marL="0" indent="0">
              <a:buNone/>
            </a:pPr>
            <a:r>
              <a:rPr lang="de-DE" sz="900" dirty="0"/>
              <a:t>Delta-Milieumodell | </a:t>
            </a:r>
            <a:r>
              <a:rPr lang="de-DE" sz="900" dirty="0" err="1"/>
              <a:t>Geodaten</a:t>
            </a:r>
            <a:r>
              <a:rPr lang="de-DE" sz="900" dirty="0"/>
              <a:t>, EGV-PB und MDG-Kirchenstudie 2013:</a:t>
            </a:r>
            <a:r>
              <a:rPr lang="de-DE" sz="900" b="1" dirty="0"/>
              <a:t> </a:t>
            </a:r>
            <a:r>
              <a:rPr lang="de-DE" sz="900" dirty="0"/>
              <a:t>Panorama-Zuordnung in die Grundorientierungen der Deltamatrix</a:t>
            </a:r>
          </a:p>
          <a:p>
            <a:pPr marL="0" indent="0">
              <a:buNone/>
            </a:pPr>
            <a:endParaRPr lang="de-DE" sz="900" dirty="0"/>
          </a:p>
        </p:txBody>
      </p:sp>
    </p:spTree>
    <p:extLst>
      <p:ext uri="{BB962C8B-B14F-4D97-AF65-F5344CB8AC3E}">
        <p14:creationId xmlns:p14="http://schemas.microsoft.com/office/powerpoint/2010/main" val="2989663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gment">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2261</Words>
  <Application>Microsoft Office PowerPoint</Application>
  <PresentationFormat>Bildschirmpräsentation (4:3)</PresentationFormat>
  <Paragraphs>343</Paragraphs>
  <Slides>38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 Narrow</vt:lpstr>
      <vt:lpstr>Calibri</vt:lpstr>
      <vt:lpstr>Century Gothic</vt:lpstr>
      <vt:lpstr>Times New Roman</vt:lpstr>
      <vt:lpstr>Wingdings</vt:lpstr>
      <vt:lpstr>Wingdings 3</vt:lpstr>
      <vt:lpstr>Segment</vt:lpstr>
      <vt:lpstr>PowerPoint-Präsentation</vt:lpstr>
      <vt:lpstr>Gemeindestrukturen des Pastoralen Raumes</vt:lpstr>
      <vt:lpstr>Soziale Milieus in Deutschland</vt:lpstr>
      <vt:lpstr>Kirchennahe Milieus  </vt:lpstr>
      <vt:lpstr>Kirchennahe Milieus</vt:lpstr>
      <vt:lpstr>Kirchennahe Milieus</vt:lpstr>
      <vt:lpstr>Kirchenferne Milieus</vt:lpstr>
      <vt:lpstr>Kirchenferne Milieus</vt:lpstr>
      <vt:lpstr>Kirchenferne Milieus</vt:lpstr>
      <vt:lpstr>Benachteiligte (kirchenferne) Milieus</vt:lpstr>
      <vt:lpstr>Benachteiligte (kirchenferne) Milieus</vt:lpstr>
      <vt:lpstr>Ergebnisse der Milieuanalyse</vt:lpstr>
      <vt:lpstr>Entwicklung der Katholikenzahlen  im Pastoralen Raum Wittekindsland</vt:lpstr>
      <vt:lpstr>Entwicklung der Katholikenzahlen  in den einzelnen Gemeinden </vt:lpstr>
      <vt:lpstr>Zahlen der Taufen, Bestattungen und Austritte</vt:lpstr>
      <vt:lpstr>Alterspyramide der Katholiken  im Pastoralen Raum</vt:lpstr>
      <vt:lpstr>Entwicklungen in den Gemeinden</vt:lpstr>
      <vt:lpstr>Personaleinsatzplanung  für das hauptamtliche pastorale Personal</vt:lpstr>
      <vt:lpstr>Immobilien im Pastoralen Raum</vt:lpstr>
      <vt:lpstr>Pastorale Orte und gelegenheiten</vt:lpstr>
      <vt:lpstr>Ehrenamt</vt:lpstr>
      <vt:lpstr>Ehrenamt</vt:lpstr>
      <vt:lpstr>Verbände * unter Leitung Ehrenamtlicher</vt:lpstr>
      <vt:lpstr>Gespräch und Geselligkeit * unter Leitung Ehrenamtlicher  * unter Leitung Hauptamtlicher</vt:lpstr>
      <vt:lpstr>GottesDienstbesuch im Pastoralen  RAum </vt:lpstr>
      <vt:lpstr>GottesDienstbesuch im Pastoralen  RAum </vt:lpstr>
      <vt:lpstr>GottesDienstbesuch im Pastoralen  RAum </vt:lpstr>
      <vt:lpstr>Heilige Messen im Pastoralen Raum</vt:lpstr>
      <vt:lpstr>Wortgottesdienste und andachten (1) * unter Leitung Ehrenamtlicher  * unter Leitung Hauptamtlicher</vt:lpstr>
      <vt:lpstr>Wortgottesdienste und andachten (2) * unter Leitung Ehrenamtlicher  * unter Leitung Hauptamtlicher</vt:lpstr>
      <vt:lpstr>Gottesdienste für Familien/Kinder * unter Leitung Ehrenamtlicher  * unter Leitung Hauptamtlicher </vt:lpstr>
      <vt:lpstr>Kirchenmusikalische Gruppen * unter Leitung Ehrenamtlicher  * unter Leitung Hauptamtlicher </vt:lpstr>
      <vt:lpstr>Ökumene * unter Leitung Ehrenamtlicher  * unter Leitung Hauptamtlicher </vt:lpstr>
      <vt:lpstr>Aktivitäten mit Familien/Kindern * unter Leitung Ehrenamtlicher  * unter Leitung Hauptamtlicher</vt:lpstr>
      <vt:lpstr>Aktivitäten mit Jugendlichen * unter Leitung Ehrenamtlicher  * unter Leitung Hauptamtlicher</vt:lpstr>
      <vt:lpstr>Firmvorbereitung</vt:lpstr>
      <vt:lpstr>Caritas und Weltverantwortung</vt:lpstr>
      <vt:lpstr>Caritas und Weltverantwortung * unter Leitung Ehrenamtlicher  * unter Leitung Hauptamtlicher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Pastoraler Raum Wittekindsland</dc:title>
  <dc:creator>Administrator</dc:creator>
  <cp:lastModifiedBy>Administrator</cp:lastModifiedBy>
  <cp:revision>244</cp:revision>
  <cp:lastPrinted>2017-11-21T09:56:58Z</cp:lastPrinted>
  <dcterms:created xsi:type="dcterms:W3CDTF">2017-11-06T10:53:49Z</dcterms:created>
  <dcterms:modified xsi:type="dcterms:W3CDTF">2018-01-23T12:38:12Z</dcterms:modified>
</cp:coreProperties>
</file>